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8" r:id="rId3"/>
    <p:sldId id="259" r:id="rId4"/>
    <p:sldId id="260" r:id="rId5"/>
    <p:sldId id="261" r:id="rId6"/>
    <p:sldId id="262" r:id="rId7"/>
    <p:sldId id="284" r:id="rId8"/>
    <p:sldId id="285" r:id="rId9"/>
    <p:sldId id="286" r:id="rId10"/>
    <p:sldId id="287"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83" r:id="rId25"/>
    <p:sldId id="276" r:id="rId26"/>
    <p:sldId id="277" r:id="rId27"/>
    <p:sldId id="278" r:id="rId28"/>
    <p:sldId id="279" r:id="rId29"/>
    <p:sldId id="280" r:id="rId30"/>
    <p:sldId id="289" r:id="rId31"/>
    <p:sldId id="281" r:id="rId32"/>
    <p:sldId id="290" r:id="rId33"/>
    <p:sldId id="282" r:id="rId34"/>
    <p:sldId id="288" r:id="rId35"/>
    <p:sldId id="291" r:id="rId36"/>
    <p:sldId id="292" r:id="rId37"/>
  </p:sldIdLst>
  <p:sldSz cx="18288000" cy="10287000"/>
  <p:notesSz cx="6858000" cy="9144000"/>
  <p:embeddedFontLst>
    <p:embeddedFont>
      <p:font typeface="Calibri" panose="020F0502020204030204" pitchFamily="34" charset="0"/>
      <p:regular r:id="rId38"/>
      <p:bold r:id="rId39"/>
      <p:italic r:id="rId40"/>
      <p:boldItalic r:id="rId41"/>
    </p:embeddedFont>
    <p:embeddedFont>
      <p:font typeface="Clear Sans Regular" panose="020B0604020202020204" charset="0"/>
      <p:regular r:id="rId42"/>
    </p:embeddedFont>
    <p:embeddedFont>
      <p:font typeface="Montserrat" panose="00000500000000000000" pitchFamily="2" charset="0"/>
      <p:regular r:id="rId43"/>
      <p:bold r:id="rId44"/>
      <p:italic r:id="rId45"/>
      <p:boldItalic r:id="rId46"/>
    </p:embeddedFont>
    <p:embeddedFont>
      <p:font typeface="Montserrat Bold" panose="00000800000000000000" charset="0"/>
      <p:regular r:id="rId47"/>
    </p:embeddedFont>
    <p:embeddedFont>
      <p:font typeface="Montserrat Classic" panose="020B0604020202020204" charset="0"/>
      <p:regular r:id="rId48"/>
    </p:embeddedFont>
    <p:embeddedFont>
      <p:font typeface="Montserrat Classic Bold" panose="020B0604020202020204" charset="0"/>
      <p:regular r:id="rId49"/>
    </p:embeddedFont>
    <p:embeddedFont>
      <p:font typeface="Montserrat Light" panose="00000400000000000000" pitchFamily="2" charset="0"/>
      <p:regular r:id="rId50"/>
      <p:italic r:id="rId51"/>
    </p:embeddedFont>
    <p:embeddedFont>
      <p:font typeface="Montserrat Light Bold" panose="020B0604020202020204" charset="0"/>
      <p:regular r:id="rId52"/>
    </p:embeddedFont>
    <p:embeddedFont>
      <p:font typeface="Open Sans Light" panose="020B0306030504020204" pitchFamily="34" charset="0"/>
      <p:regular r:id="rId53"/>
      <p:italic r:id="rId54"/>
    </p:embeddedFont>
    <p:embeddedFont>
      <p:font typeface="Open Sans Light Bold" panose="020B0604020202020204" charset="0"/>
      <p:regular r:id="rId5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D79FF"/>
    <a:srgbClr val="CFB9FF"/>
    <a:srgbClr val="FFFFFF"/>
    <a:srgbClr val="CBF9FF"/>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45" d="100"/>
          <a:sy n="45" d="100"/>
        </p:scale>
        <p:origin x="81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47" Type="http://schemas.openxmlformats.org/officeDocument/2006/relationships/font" Target="fonts/font10.fntdata"/><Relationship Id="rId50" Type="http://schemas.openxmlformats.org/officeDocument/2006/relationships/font" Target="fonts/font13.fntdata"/><Relationship Id="rId55" Type="http://schemas.openxmlformats.org/officeDocument/2006/relationships/font" Target="fonts/font18.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3.fntdata"/><Relationship Id="rId45" Type="http://schemas.openxmlformats.org/officeDocument/2006/relationships/font" Target="fonts/font8.fntdata"/><Relationship Id="rId53" Type="http://schemas.openxmlformats.org/officeDocument/2006/relationships/font" Target="fonts/font16.fntdata"/><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6.fntdata"/><Relationship Id="rId48" Type="http://schemas.openxmlformats.org/officeDocument/2006/relationships/font" Target="fonts/font11.fntdata"/><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font" Target="fonts/font1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font" Target="fonts/font9.fntdata"/><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font" Target="fonts/font4.fntdata"/><Relationship Id="rId54"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2.fntdata"/><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7.fntdata"/><Relationship Id="rId52" Type="http://schemas.openxmlformats.org/officeDocument/2006/relationships/font" Target="fonts/font15.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1/30/2023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1/30/2023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7.svg"/><Relationship Id="rId7" Type="http://schemas.openxmlformats.org/officeDocument/2006/relationships/image" Target="../media/image2.sv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9.svg"/><Relationship Id="rId4" Type="http://schemas.openxmlformats.org/officeDocument/2006/relationships/image" Target="../media/image8.png"/><Relationship Id="rId9" Type="http://schemas.openxmlformats.org/officeDocument/2006/relationships/image" Target="../media/image4.svg"/></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svg"/><Relationship Id="rId7" Type="http://schemas.openxmlformats.org/officeDocument/2006/relationships/image" Target="../media/image9.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30.svg"/><Relationship Id="rId10" Type="http://schemas.openxmlformats.org/officeDocument/2006/relationships/image" Target="../media/image31.png"/><Relationship Id="rId4" Type="http://schemas.openxmlformats.org/officeDocument/2006/relationships/image" Target="../media/image29.png"/><Relationship Id="rId9" Type="http://schemas.openxmlformats.org/officeDocument/2006/relationships/image" Target="../media/image13.svg"/></Relationships>
</file>

<file path=ppt/slides/_rels/slide2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13.svg"/><Relationship Id="rId4" Type="http://schemas.openxmlformats.org/officeDocument/2006/relationships/image" Target="../media/image12.png"/></Relationships>
</file>

<file path=ppt/slides/_rels/slide2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svg"/><Relationship Id="rId7" Type="http://schemas.openxmlformats.org/officeDocument/2006/relationships/image" Target="../media/image9.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30.svg"/><Relationship Id="rId10" Type="http://schemas.openxmlformats.org/officeDocument/2006/relationships/image" Target="../media/image33.png"/><Relationship Id="rId4" Type="http://schemas.openxmlformats.org/officeDocument/2006/relationships/image" Target="../media/image29.png"/><Relationship Id="rId9" Type="http://schemas.openxmlformats.org/officeDocument/2006/relationships/image" Target="../media/image13.svg"/></Relationships>
</file>

<file path=ppt/slides/_rels/slide2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9.svg"/><Relationship Id="rId7" Type="http://schemas.openxmlformats.org/officeDocument/2006/relationships/image" Target="../media/image4.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13.svg"/><Relationship Id="rId4" Type="http://schemas.openxmlformats.org/officeDocument/2006/relationships/image" Target="../media/image12.png"/><Relationship Id="rId9" Type="http://schemas.openxmlformats.org/officeDocument/2006/relationships/image" Target="../media/image35.png"/></Relationships>
</file>

<file path=ppt/slides/_rels/slide2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13.sv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7.svg"/><Relationship Id="rId7" Type="http://schemas.openxmlformats.org/officeDocument/2006/relationships/image" Target="../media/image2.sv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9.svg"/><Relationship Id="rId4" Type="http://schemas.openxmlformats.org/officeDocument/2006/relationships/image" Target="../media/image8.png"/><Relationship Id="rId9" Type="http://schemas.openxmlformats.org/officeDocument/2006/relationships/image" Target="../media/image4.svg"/></Relationships>
</file>

<file path=ppt/slides/_rels/slide30.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13.svg"/><Relationship Id="rId4" Type="http://schemas.openxmlformats.org/officeDocument/2006/relationships/image" Target="../media/image12.png"/></Relationships>
</file>

<file path=ppt/slides/_rels/slide31.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9.svg"/><Relationship Id="rId7" Type="http://schemas.openxmlformats.org/officeDocument/2006/relationships/image" Target="../media/image4.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13.svg"/><Relationship Id="rId4" Type="http://schemas.openxmlformats.org/officeDocument/2006/relationships/image" Target="../media/image12.png"/></Relationships>
</file>

<file path=ppt/slides/_rels/slide32.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9.svg"/><Relationship Id="rId7" Type="http://schemas.openxmlformats.org/officeDocument/2006/relationships/image" Target="../media/image4.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13.svg"/><Relationship Id="rId4" Type="http://schemas.openxmlformats.org/officeDocument/2006/relationships/image" Target="../media/image12.png"/></Relationships>
</file>

<file path=ppt/slides/_rels/slide3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13.svg"/><Relationship Id="rId4" Type="http://schemas.openxmlformats.org/officeDocument/2006/relationships/image" Target="../media/image12.png"/></Relationships>
</file>

<file path=ppt/slides/_rels/slide3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13.svg"/><Relationship Id="rId4" Type="http://schemas.openxmlformats.org/officeDocument/2006/relationships/image" Target="../media/image12.png"/></Relationships>
</file>

<file path=ppt/slides/_rels/slide3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7.svg"/><Relationship Id="rId7" Type="http://schemas.openxmlformats.org/officeDocument/2006/relationships/image" Target="../media/image2.svg"/><Relationship Id="rId12" Type="http://schemas.openxmlformats.org/officeDocument/2006/relationships/hyperlink" Target="http://www.geeksforgeeks.com/" TargetMode="External"/><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png"/><Relationship Id="rId11" Type="http://schemas.openxmlformats.org/officeDocument/2006/relationships/hyperlink" Target="http://www.stackoverflow.com/" TargetMode="External"/><Relationship Id="rId5" Type="http://schemas.openxmlformats.org/officeDocument/2006/relationships/image" Target="../media/image9.svg"/><Relationship Id="rId10" Type="http://schemas.openxmlformats.org/officeDocument/2006/relationships/hyperlink" Target="https://www.udemy.com/" TargetMode="External"/><Relationship Id="rId4" Type="http://schemas.openxmlformats.org/officeDocument/2006/relationships/image" Target="../media/image8.png"/><Relationship Id="rId9" Type="http://schemas.openxmlformats.org/officeDocument/2006/relationships/image" Target="../media/image4.svg"/></Relationships>
</file>

<file path=ppt/slides/_rels/slide3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4.svg"/><Relationship Id="rId7" Type="http://schemas.openxmlformats.org/officeDocument/2006/relationships/image" Target="../media/image7.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9.svg"/><Relationship Id="rId4" Type="http://schemas.openxmlformats.org/officeDocument/2006/relationships/image" Target="../media/image8.png"/><Relationship Id="rId9" Type="http://schemas.openxmlformats.org/officeDocument/2006/relationships/image" Target="../media/image2.svg"/></Relationships>
</file>

<file path=ppt/slides/_rels/slide5.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1.svg"/><Relationship Id="rId7" Type="http://schemas.openxmlformats.org/officeDocument/2006/relationships/image" Target="../media/image13.sv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9.sv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BD79FF"/>
        </a:solidFill>
        <a:effectLst/>
      </p:bgPr>
    </p:bg>
    <p:spTree>
      <p:nvGrpSpPr>
        <p:cNvPr id="1" name=""/>
        <p:cNvGrpSpPr/>
        <p:nvPr/>
      </p:nvGrpSpPr>
      <p:grpSpPr>
        <a:xfrm>
          <a:off x="0" y="0"/>
          <a:ext cx="0" cy="0"/>
          <a:chOff x="0" y="0"/>
          <a:chExt cx="0" cy="0"/>
        </a:xfrm>
      </p:grpSpPr>
      <p:sp>
        <p:nvSpPr>
          <p:cNvPr id="2" name="TextBox 2"/>
          <p:cNvSpPr txBox="1"/>
          <p:nvPr/>
        </p:nvSpPr>
        <p:spPr>
          <a:xfrm>
            <a:off x="1572083" y="4165613"/>
            <a:ext cx="15143834" cy="1388269"/>
          </a:xfrm>
          <a:prstGeom prst="rect">
            <a:avLst/>
          </a:prstGeom>
        </p:spPr>
        <p:txBody>
          <a:bodyPr lIns="0" tIns="0" rIns="0" bIns="0" rtlCol="0" anchor="t">
            <a:spAutoFit/>
          </a:bodyPr>
          <a:lstStyle/>
          <a:p>
            <a:pPr algn="ctr">
              <a:lnSpc>
                <a:spcPts val="10699"/>
              </a:lnSpc>
            </a:pPr>
            <a:r>
              <a:rPr lang="en-US" sz="9639" spc="154" dirty="0">
                <a:solidFill>
                  <a:srgbClr val="000000"/>
                </a:solidFill>
                <a:latin typeface="Montserrat Classic Bold"/>
              </a:rPr>
              <a:t>VIBRATO</a:t>
            </a:r>
          </a:p>
        </p:txBody>
      </p:sp>
      <p:pic>
        <p:nvPicPr>
          <p:cNvPr id="3" name="Picture 3"/>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4769825" y="2107301"/>
            <a:ext cx="1019131" cy="1019131"/>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19235" y="2107301"/>
            <a:ext cx="312567" cy="504140"/>
          </a:xfrm>
          <a:prstGeom prst="rect">
            <a:avLst/>
          </a:prstGeom>
        </p:spPr>
      </p:pic>
      <p:pic>
        <p:nvPicPr>
          <p:cNvPr id="5" name="Picture 5"/>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2540269" y="6994801"/>
            <a:ext cx="1019131" cy="1019131"/>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2132452" y="8013931"/>
            <a:ext cx="312567" cy="504140"/>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4796212" y="7246871"/>
            <a:ext cx="631861" cy="1019131"/>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2224339" y="2616866"/>
            <a:ext cx="631861" cy="1019131"/>
          </a:xfrm>
          <a:prstGeom prst="rect">
            <a:avLst/>
          </a:prstGeom>
        </p:spPr>
      </p:pic>
      <p:pic>
        <p:nvPicPr>
          <p:cNvPr id="9" name="Picture 9"/>
          <p:cNvPicPr>
            <a:picLocks noChangeAspect="1"/>
          </p:cNvPicPr>
          <p:nvPr/>
        </p:nvPicPr>
        <p:blipFill>
          <a:blip r:embed="rId6"/>
          <a:srcRect/>
          <a:stretch>
            <a:fillRect/>
          </a:stretch>
        </p:blipFill>
        <p:spPr>
          <a:xfrm>
            <a:off x="7040169" y="306209"/>
            <a:ext cx="4207661" cy="3783204"/>
          </a:xfrm>
          <a:prstGeom prst="rect">
            <a:avLst/>
          </a:prstGeom>
        </p:spPr>
      </p:pic>
      <p:sp>
        <p:nvSpPr>
          <p:cNvPr id="10" name="TextBox 10"/>
          <p:cNvSpPr txBox="1"/>
          <p:nvPr/>
        </p:nvSpPr>
        <p:spPr>
          <a:xfrm>
            <a:off x="3939964" y="6120246"/>
            <a:ext cx="10408072" cy="533616"/>
          </a:xfrm>
          <a:prstGeom prst="rect">
            <a:avLst/>
          </a:prstGeom>
        </p:spPr>
        <p:txBody>
          <a:bodyPr lIns="0" tIns="0" rIns="0" bIns="0" rtlCol="0" anchor="t">
            <a:spAutoFit/>
          </a:bodyPr>
          <a:lstStyle/>
          <a:p>
            <a:pPr algn="ctr">
              <a:lnSpc>
                <a:spcPts val="4315"/>
              </a:lnSpc>
            </a:pPr>
            <a:r>
              <a:rPr lang="en-US" sz="3082" spc="369" dirty="0">
                <a:solidFill>
                  <a:srgbClr val="FFFFFF"/>
                </a:solidFill>
                <a:latin typeface="Montserrat"/>
              </a:rPr>
              <a:t>MUSIC MANAGEMENT WEBSITE</a:t>
            </a:r>
          </a:p>
        </p:txBody>
      </p:sp>
      <p:sp>
        <p:nvSpPr>
          <p:cNvPr id="11" name="TextBox 2">
            <a:extLst>
              <a:ext uri="{FF2B5EF4-FFF2-40B4-BE49-F238E27FC236}">
                <a16:creationId xmlns:a16="http://schemas.microsoft.com/office/drawing/2014/main" id="{1AD1A311-2943-9787-DDE8-B6CA93D8F234}"/>
              </a:ext>
            </a:extLst>
          </p:cNvPr>
          <p:cNvSpPr txBox="1"/>
          <p:nvPr/>
        </p:nvSpPr>
        <p:spPr>
          <a:xfrm>
            <a:off x="1572083" y="6958582"/>
            <a:ext cx="15143834" cy="1118704"/>
          </a:xfrm>
          <a:prstGeom prst="rect">
            <a:avLst/>
          </a:prstGeom>
        </p:spPr>
        <p:txBody>
          <a:bodyPr lIns="0" tIns="0" rIns="0" bIns="0" rtlCol="0" anchor="t">
            <a:spAutoFit/>
          </a:bodyPr>
          <a:lstStyle/>
          <a:p>
            <a:pPr algn="ctr">
              <a:lnSpc>
                <a:spcPts val="10699"/>
              </a:lnSpc>
            </a:pPr>
            <a:r>
              <a:rPr lang="en-US" sz="3600" spc="154" dirty="0">
                <a:solidFill>
                  <a:srgbClr val="000000"/>
                </a:solidFill>
                <a:latin typeface="Montserrat Classic Bold"/>
              </a:rPr>
              <a:t>SPARSH WABHALE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712782" y="538377"/>
            <a:ext cx="8102087" cy="569487"/>
            <a:chOff x="0" y="0"/>
            <a:chExt cx="10802783" cy="759316"/>
          </a:xfrm>
        </p:grpSpPr>
        <p:sp>
          <p:nvSpPr>
            <p:cNvPr id="3" name="AutoShape 3"/>
            <p:cNvSpPr/>
            <p:nvPr/>
          </p:nvSpPr>
          <p:spPr>
            <a:xfrm>
              <a:off x="0" y="0"/>
              <a:ext cx="10802783" cy="759316"/>
            </a:xfrm>
            <a:prstGeom prst="rect">
              <a:avLst/>
            </a:prstGeom>
            <a:solidFill>
              <a:srgbClr val="000000"/>
            </a:solidFill>
          </p:spPr>
        </p:sp>
        <p:sp>
          <p:nvSpPr>
            <p:cNvPr id="4" name="TextBox 4"/>
            <p:cNvSpPr txBox="1"/>
            <p:nvPr/>
          </p:nvSpPr>
          <p:spPr>
            <a:xfrm>
              <a:off x="715798" y="178959"/>
              <a:ext cx="9371187" cy="410923"/>
            </a:xfrm>
            <a:prstGeom prst="rect">
              <a:avLst/>
            </a:prstGeom>
          </p:spPr>
          <p:txBody>
            <a:bodyPr lIns="0" tIns="0" rIns="0" bIns="0" rtlCol="0" anchor="t">
              <a:spAutoFit/>
            </a:bodyPr>
            <a:lstStyle/>
            <a:p>
              <a:pPr algn="ctr">
                <a:lnSpc>
                  <a:spcPts val="2373"/>
                </a:lnSpc>
              </a:pPr>
              <a:r>
                <a:rPr lang="en-US" sz="2081" spc="766" dirty="0">
                  <a:solidFill>
                    <a:srgbClr val="FFFFFF"/>
                  </a:solidFill>
                  <a:latin typeface="Montserrat Light"/>
                </a:rPr>
                <a:t>MAJOR MODULES</a:t>
              </a:r>
            </a:p>
          </p:txBody>
        </p:sp>
      </p:grpSp>
      <p:sp>
        <p:nvSpPr>
          <p:cNvPr id="7" name="TextBox 6">
            <a:extLst>
              <a:ext uri="{FF2B5EF4-FFF2-40B4-BE49-F238E27FC236}">
                <a16:creationId xmlns:a16="http://schemas.microsoft.com/office/drawing/2014/main" id="{E144A64A-1686-40A7-8635-0AC80379C4E4}"/>
              </a:ext>
            </a:extLst>
          </p:cNvPr>
          <p:cNvSpPr txBox="1"/>
          <p:nvPr/>
        </p:nvSpPr>
        <p:spPr>
          <a:xfrm>
            <a:off x="1066800" y="1790700"/>
            <a:ext cx="16535400" cy="5897833"/>
          </a:xfrm>
          <a:prstGeom prst="rect">
            <a:avLst/>
          </a:prstGeom>
          <a:noFill/>
        </p:spPr>
        <p:txBody>
          <a:bodyPr wrap="square">
            <a:spAutoFit/>
          </a:bodyPr>
          <a:lstStyle/>
          <a:p>
            <a:pPr>
              <a:lnSpc>
                <a:spcPct val="150000"/>
              </a:lnSpc>
            </a:pPr>
            <a:r>
              <a:rPr lang="en-US" sz="2400" b="1" dirty="0">
                <a:effectLst>
                  <a:outerShdw blurRad="38100" dist="38100" dir="2700000" algn="tl">
                    <a:srgbClr val="000000">
                      <a:alpha val="43137"/>
                    </a:srgbClr>
                  </a:outerShdw>
                </a:effectLst>
                <a:latin typeface="Open Sans Light" panose="020B0306030504020204" pitchFamily="34" charset="0"/>
                <a:ea typeface="Open Sans Light" panose="020B0306030504020204" pitchFamily="34" charset="0"/>
                <a:cs typeface="Open Sans Light" panose="020B0306030504020204" pitchFamily="34" charset="0"/>
              </a:rPr>
              <a:t>c) LANGUAGE: </a:t>
            </a:r>
            <a:r>
              <a:rPr lang="en-US" sz="2400" dirty="0">
                <a:latin typeface="Open Sans Light" panose="020B0306030504020204" pitchFamily="34" charset="0"/>
                <a:ea typeface="Open Sans Light" panose="020B0306030504020204" pitchFamily="34" charset="0"/>
                <a:cs typeface="Open Sans Light" panose="020B0306030504020204" pitchFamily="34" charset="0"/>
              </a:rPr>
              <a:t>This page displays the languages of songs available in server.</a:t>
            </a:r>
          </a:p>
          <a:p>
            <a:pPr>
              <a:lnSpc>
                <a:spcPct val="150000"/>
              </a:lnSpc>
            </a:pPr>
            <a:endParaRPr lang="en-US" sz="2400" dirty="0">
              <a:latin typeface="Open Sans Light" panose="020B0306030504020204" pitchFamily="34" charset="0"/>
              <a:ea typeface="Open Sans Light" panose="020B0306030504020204" pitchFamily="34" charset="0"/>
              <a:cs typeface="Open Sans Light" panose="020B0306030504020204" pitchFamily="34" charset="0"/>
            </a:endParaRPr>
          </a:p>
          <a:p>
            <a:pPr>
              <a:lnSpc>
                <a:spcPct val="150000"/>
              </a:lnSpc>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 The languages provided for this project are, </a:t>
            </a:r>
          </a:p>
          <a:p>
            <a:pPr marL="457200" indent="-457200">
              <a:lnSpc>
                <a:spcPct val="150000"/>
              </a:lnSpc>
              <a:buAutoNum type="arabicPeriod"/>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Hindi </a:t>
            </a:r>
          </a:p>
          <a:p>
            <a:pPr marL="457200" indent="-457200">
              <a:lnSpc>
                <a:spcPct val="150000"/>
              </a:lnSpc>
              <a:buAutoNum type="arabicPeriod"/>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English</a:t>
            </a:r>
          </a:p>
          <a:p>
            <a:pPr marL="457200" indent="-457200">
              <a:lnSpc>
                <a:spcPct val="150000"/>
              </a:lnSpc>
              <a:buAutoNum type="arabicPeriod"/>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 Bengali </a:t>
            </a:r>
          </a:p>
          <a:p>
            <a:pPr marL="457200" indent="-457200">
              <a:lnSpc>
                <a:spcPct val="150000"/>
              </a:lnSpc>
              <a:buAutoNum type="arabicPeriod"/>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Punjabi </a:t>
            </a:r>
          </a:p>
          <a:p>
            <a:pPr marL="457200" indent="-457200">
              <a:lnSpc>
                <a:spcPct val="150000"/>
              </a:lnSpc>
              <a:buAutoNum type="arabicPeriod"/>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 Korean </a:t>
            </a:r>
          </a:p>
          <a:p>
            <a:pPr>
              <a:lnSpc>
                <a:spcPct val="200000"/>
              </a:lnSpc>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When the user clicks the particular language, corresponding songs of that language is displayed. </a:t>
            </a:r>
          </a:p>
          <a:p>
            <a:pPr>
              <a:lnSpc>
                <a:spcPct val="200000"/>
              </a:lnSpc>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This is achieved through the same working principle used in artist by passing ID and mapping it to the song database</a:t>
            </a:r>
            <a:r>
              <a:rPr lang="en-US" sz="2400" dirty="0"/>
              <a:t>.</a:t>
            </a:r>
            <a:endParaRPr lang="en-IN" sz="2400" dirty="0">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90815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712782" y="538377"/>
            <a:ext cx="8102087" cy="569487"/>
            <a:chOff x="0" y="0"/>
            <a:chExt cx="10802783" cy="759316"/>
          </a:xfrm>
        </p:grpSpPr>
        <p:sp>
          <p:nvSpPr>
            <p:cNvPr id="3" name="AutoShape 3"/>
            <p:cNvSpPr/>
            <p:nvPr/>
          </p:nvSpPr>
          <p:spPr>
            <a:xfrm>
              <a:off x="0" y="0"/>
              <a:ext cx="10802783" cy="759316"/>
            </a:xfrm>
            <a:prstGeom prst="rect">
              <a:avLst/>
            </a:prstGeom>
            <a:solidFill>
              <a:srgbClr val="000000"/>
            </a:solidFill>
          </p:spPr>
        </p:sp>
        <p:sp>
          <p:nvSpPr>
            <p:cNvPr id="4" name="TextBox 4"/>
            <p:cNvSpPr txBox="1"/>
            <p:nvPr/>
          </p:nvSpPr>
          <p:spPr>
            <a:xfrm>
              <a:off x="715798" y="178959"/>
              <a:ext cx="9371187" cy="410923"/>
            </a:xfrm>
            <a:prstGeom prst="rect">
              <a:avLst/>
            </a:prstGeom>
          </p:spPr>
          <p:txBody>
            <a:bodyPr lIns="0" tIns="0" rIns="0" bIns="0" rtlCol="0" anchor="t">
              <a:spAutoFit/>
            </a:bodyPr>
            <a:lstStyle/>
            <a:p>
              <a:pPr algn="ctr">
                <a:lnSpc>
                  <a:spcPts val="2373"/>
                </a:lnSpc>
              </a:pPr>
              <a:r>
                <a:rPr lang="en-US" sz="2081" spc="766">
                  <a:solidFill>
                    <a:srgbClr val="FFFFFF"/>
                  </a:solidFill>
                  <a:latin typeface="Montserrat Light"/>
                </a:rPr>
                <a:t>ROLE OF DBMS IN THE PROJECT</a:t>
              </a:r>
            </a:p>
          </p:txBody>
        </p:sp>
      </p:grpSp>
      <p:pic>
        <p:nvPicPr>
          <p:cNvPr id="5" name="Picture 5"/>
          <p:cNvPicPr>
            <a:picLocks noChangeAspect="1"/>
          </p:cNvPicPr>
          <p:nvPr/>
        </p:nvPicPr>
        <p:blipFill>
          <a:blip r:embed="rId2"/>
          <a:srcRect b="14366"/>
          <a:stretch>
            <a:fillRect/>
          </a:stretch>
        </p:blipFill>
        <p:spPr>
          <a:xfrm>
            <a:off x="853682" y="2436425"/>
            <a:ext cx="8791895" cy="3057071"/>
          </a:xfrm>
          <a:prstGeom prst="rect">
            <a:avLst/>
          </a:prstGeom>
        </p:spPr>
      </p:pic>
      <p:pic>
        <p:nvPicPr>
          <p:cNvPr id="6" name="Picture 6"/>
          <p:cNvPicPr>
            <a:picLocks noChangeAspect="1"/>
          </p:cNvPicPr>
          <p:nvPr/>
        </p:nvPicPr>
        <p:blipFill>
          <a:blip r:embed="rId3"/>
          <a:srcRect r="2540"/>
          <a:stretch>
            <a:fillRect/>
          </a:stretch>
        </p:blipFill>
        <p:spPr>
          <a:xfrm>
            <a:off x="8743043" y="5593080"/>
            <a:ext cx="7420010" cy="4623588"/>
          </a:xfrm>
          <a:prstGeom prst="rect">
            <a:avLst/>
          </a:prstGeom>
        </p:spPr>
      </p:pic>
      <p:sp>
        <p:nvSpPr>
          <p:cNvPr id="7" name="TextBox 7"/>
          <p:cNvSpPr txBox="1"/>
          <p:nvPr/>
        </p:nvSpPr>
        <p:spPr>
          <a:xfrm>
            <a:off x="1648103" y="1325826"/>
            <a:ext cx="3933627" cy="909955"/>
          </a:xfrm>
          <a:prstGeom prst="rect">
            <a:avLst/>
          </a:prstGeom>
        </p:spPr>
        <p:txBody>
          <a:bodyPr lIns="0" tIns="0" rIns="0" bIns="0" rtlCol="0" anchor="t">
            <a:spAutoFit/>
          </a:bodyPr>
          <a:lstStyle/>
          <a:p>
            <a:pPr algn="ctr">
              <a:lnSpc>
                <a:spcPts val="7419"/>
              </a:lnSpc>
            </a:pPr>
            <a:r>
              <a:rPr lang="en-US" sz="5299">
                <a:solidFill>
                  <a:srgbClr val="545454"/>
                </a:solidFill>
                <a:latin typeface="Montserrat Classic"/>
              </a:rPr>
              <a:t>SQL QUERY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712782" y="538377"/>
            <a:ext cx="8102087" cy="569487"/>
            <a:chOff x="0" y="0"/>
            <a:chExt cx="10802783" cy="759316"/>
          </a:xfrm>
        </p:grpSpPr>
        <p:sp>
          <p:nvSpPr>
            <p:cNvPr id="3" name="AutoShape 3"/>
            <p:cNvSpPr/>
            <p:nvPr/>
          </p:nvSpPr>
          <p:spPr>
            <a:xfrm>
              <a:off x="0" y="0"/>
              <a:ext cx="10802783" cy="759316"/>
            </a:xfrm>
            <a:prstGeom prst="rect">
              <a:avLst/>
            </a:prstGeom>
            <a:solidFill>
              <a:srgbClr val="000000"/>
            </a:solidFill>
          </p:spPr>
        </p:sp>
        <p:sp>
          <p:nvSpPr>
            <p:cNvPr id="4" name="TextBox 4"/>
            <p:cNvSpPr txBox="1"/>
            <p:nvPr/>
          </p:nvSpPr>
          <p:spPr>
            <a:xfrm>
              <a:off x="715798" y="178959"/>
              <a:ext cx="9371187" cy="410923"/>
            </a:xfrm>
            <a:prstGeom prst="rect">
              <a:avLst/>
            </a:prstGeom>
          </p:spPr>
          <p:txBody>
            <a:bodyPr lIns="0" tIns="0" rIns="0" bIns="0" rtlCol="0" anchor="t">
              <a:spAutoFit/>
            </a:bodyPr>
            <a:lstStyle/>
            <a:p>
              <a:pPr algn="ctr">
                <a:lnSpc>
                  <a:spcPts val="2373"/>
                </a:lnSpc>
              </a:pPr>
              <a:r>
                <a:rPr lang="en-US" sz="2081" spc="766">
                  <a:solidFill>
                    <a:srgbClr val="FFFFFF"/>
                  </a:solidFill>
                  <a:latin typeface="Montserrat Light"/>
                </a:rPr>
                <a:t>ROLE OF DBMS IN THE PROJECT</a:t>
              </a:r>
            </a:p>
          </p:txBody>
        </p:sp>
      </p:grpSp>
      <p:pic>
        <p:nvPicPr>
          <p:cNvPr id="5" name="Picture 5"/>
          <p:cNvPicPr>
            <a:picLocks noChangeAspect="1"/>
          </p:cNvPicPr>
          <p:nvPr/>
        </p:nvPicPr>
        <p:blipFill>
          <a:blip r:embed="rId2"/>
          <a:srcRect/>
          <a:stretch>
            <a:fillRect/>
          </a:stretch>
        </p:blipFill>
        <p:spPr>
          <a:xfrm>
            <a:off x="1028700" y="1534276"/>
            <a:ext cx="10699722" cy="2799446"/>
          </a:xfrm>
          <a:prstGeom prst="rect">
            <a:avLst/>
          </a:prstGeom>
        </p:spPr>
      </p:pic>
      <p:pic>
        <p:nvPicPr>
          <p:cNvPr id="6" name="Picture 6"/>
          <p:cNvPicPr>
            <a:picLocks noChangeAspect="1"/>
          </p:cNvPicPr>
          <p:nvPr/>
        </p:nvPicPr>
        <p:blipFill>
          <a:blip r:embed="rId3"/>
          <a:srcRect/>
          <a:stretch>
            <a:fillRect/>
          </a:stretch>
        </p:blipFill>
        <p:spPr>
          <a:xfrm>
            <a:off x="8037496" y="4493783"/>
            <a:ext cx="8083797" cy="4764517"/>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712782" y="538377"/>
            <a:ext cx="8102087" cy="569487"/>
            <a:chOff x="0" y="0"/>
            <a:chExt cx="10802783" cy="759316"/>
          </a:xfrm>
        </p:grpSpPr>
        <p:sp>
          <p:nvSpPr>
            <p:cNvPr id="3" name="AutoShape 3"/>
            <p:cNvSpPr/>
            <p:nvPr/>
          </p:nvSpPr>
          <p:spPr>
            <a:xfrm>
              <a:off x="0" y="0"/>
              <a:ext cx="10802783" cy="759316"/>
            </a:xfrm>
            <a:prstGeom prst="rect">
              <a:avLst/>
            </a:prstGeom>
            <a:solidFill>
              <a:srgbClr val="000000"/>
            </a:solidFill>
          </p:spPr>
        </p:sp>
        <p:sp>
          <p:nvSpPr>
            <p:cNvPr id="4" name="TextBox 4"/>
            <p:cNvSpPr txBox="1"/>
            <p:nvPr/>
          </p:nvSpPr>
          <p:spPr>
            <a:xfrm>
              <a:off x="715798" y="178959"/>
              <a:ext cx="9371187" cy="410923"/>
            </a:xfrm>
            <a:prstGeom prst="rect">
              <a:avLst/>
            </a:prstGeom>
          </p:spPr>
          <p:txBody>
            <a:bodyPr lIns="0" tIns="0" rIns="0" bIns="0" rtlCol="0" anchor="t">
              <a:spAutoFit/>
            </a:bodyPr>
            <a:lstStyle/>
            <a:p>
              <a:pPr algn="ctr">
                <a:lnSpc>
                  <a:spcPts val="2373"/>
                </a:lnSpc>
              </a:pPr>
              <a:r>
                <a:rPr lang="en-US" sz="2081" spc="766">
                  <a:solidFill>
                    <a:srgbClr val="FFFFFF"/>
                  </a:solidFill>
                  <a:latin typeface="Montserrat Light"/>
                </a:rPr>
                <a:t>ROLE OF DBMS IN THE PROJECT</a:t>
              </a:r>
            </a:p>
          </p:txBody>
        </p:sp>
      </p:grpSp>
      <p:pic>
        <p:nvPicPr>
          <p:cNvPr id="5" name="Picture 5"/>
          <p:cNvPicPr>
            <a:picLocks noChangeAspect="1"/>
          </p:cNvPicPr>
          <p:nvPr/>
        </p:nvPicPr>
        <p:blipFill>
          <a:blip r:embed="rId2"/>
          <a:srcRect/>
          <a:stretch>
            <a:fillRect/>
          </a:stretch>
        </p:blipFill>
        <p:spPr>
          <a:xfrm>
            <a:off x="2980936" y="2303438"/>
            <a:ext cx="11565780" cy="568012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844661" y="3726312"/>
            <a:ext cx="4004808" cy="2593382"/>
            <a:chOff x="0" y="0"/>
            <a:chExt cx="5339744" cy="3457843"/>
          </a:xfrm>
        </p:grpSpPr>
        <p:grpSp>
          <p:nvGrpSpPr>
            <p:cNvPr id="3" name="Group 3"/>
            <p:cNvGrpSpPr/>
            <p:nvPr/>
          </p:nvGrpSpPr>
          <p:grpSpPr>
            <a:xfrm>
              <a:off x="0" y="0"/>
              <a:ext cx="5339744" cy="962328"/>
              <a:chOff x="0" y="0"/>
              <a:chExt cx="2213539" cy="398924"/>
            </a:xfrm>
          </p:grpSpPr>
          <p:sp>
            <p:nvSpPr>
              <p:cNvPr id="4" name="Freeform 4"/>
              <p:cNvSpPr/>
              <p:nvPr/>
            </p:nvSpPr>
            <p:spPr>
              <a:xfrm>
                <a:off x="0" y="0"/>
                <a:ext cx="2213540" cy="398924"/>
              </a:xfrm>
              <a:custGeom>
                <a:avLst/>
                <a:gdLst/>
                <a:ahLst/>
                <a:cxnLst/>
                <a:rect l="l" t="t" r="r" b="b"/>
                <a:pathLst>
                  <a:path w="2213540" h="398924">
                    <a:moveTo>
                      <a:pt x="0" y="0"/>
                    </a:moveTo>
                    <a:lnTo>
                      <a:pt x="2213540" y="0"/>
                    </a:lnTo>
                    <a:lnTo>
                      <a:pt x="2213540" y="398924"/>
                    </a:lnTo>
                    <a:lnTo>
                      <a:pt x="0" y="398924"/>
                    </a:lnTo>
                    <a:close/>
                  </a:path>
                </a:pathLst>
              </a:custGeom>
              <a:solidFill>
                <a:srgbClr val="BD79FF"/>
              </a:solidFill>
            </p:spPr>
          </p:sp>
        </p:grpSp>
        <p:grpSp>
          <p:nvGrpSpPr>
            <p:cNvPr id="5" name="Group 5"/>
            <p:cNvGrpSpPr/>
            <p:nvPr/>
          </p:nvGrpSpPr>
          <p:grpSpPr>
            <a:xfrm>
              <a:off x="0" y="0"/>
              <a:ext cx="5339744" cy="3457843"/>
              <a:chOff x="0" y="0"/>
              <a:chExt cx="52472004" cy="33979145"/>
            </a:xfrm>
          </p:grpSpPr>
          <p:sp>
            <p:nvSpPr>
              <p:cNvPr id="6" name="Freeform 6"/>
              <p:cNvSpPr/>
              <p:nvPr/>
            </p:nvSpPr>
            <p:spPr>
              <a:xfrm>
                <a:off x="0" y="0"/>
                <a:ext cx="52472003" cy="33979145"/>
              </a:xfrm>
              <a:custGeom>
                <a:avLst/>
                <a:gdLst/>
                <a:ahLst/>
                <a:cxnLst/>
                <a:rect l="l" t="t" r="r" b="b"/>
                <a:pathLst>
                  <a:path w="52472003" h="33979145">
                    <a:moveTo>
                      <a:pt x="52245946" y="0"/>
                    </a:moveTo>
                    <a:lnTo>
                      <a:pt x="0" y="0"/>
                    </a:lnTo>
                    <a:lnTo>
                      <a:pt x="0" y="33979145"/>
                    </a:lnTo>
                    <a:lnTo>
                      <a:pt x="52472003" y="33979145"/>
                    </a:lnTo>
                    <a:lnTo>
                      <a:pt x="52472003" y="0"/>
                    </a:lnTo>
                    <a:lnTo>
                      <a:pt x="52245946" y="0"/>
                    </a:lnTo>
                    <a:close/>
                    <a:moveTo>
                      <a:pt x="52245946" y="33753084"/>
                    </a:moveTo>
                    <a:lnTo>
                      <a:pt x="228600" y="33753084"/>
                    </a:lnTo>
                    <a:lnTo>
                      <a:pt x="228600" y="228600"/>
                    </a:lnTo>
                    <a:lnTo>
                      <a:pt x="52245946" y="228600"/>
                    </a:lnTo>
                    <a:lnTo>
                      <a:pt x="52245946" y="33753084"/>
                    </a:lnTo>
                    <a:close/>
                  </a:path>
                </a:pathLst>
              </a:custGeom>
              <a:solidFill>
                <a:srgbClr val="000000"/>
              </a:solidFill>
            </p:spPr>
          </p:sp>
        </p:grpSp>
        <p:sp>
          <p:nvSpPr>
            <p:cNvPr id="7" name="AutoShape 7"/>
            <p:cNvSpPr/>
            <p:nvPr/>
          </p:nvSpPr>
          <p:spPr>
            <a:xfrm>
              <a:off x="0" y="954556"/>
              <a:ext cx="5339744" cy="7773"/>
            </a:xfrm>
            <a:prstGeom prst="rect">
              <a:avLst/>
            </a:prstGeom>
            <a:solidFill>
              <a:srgbClr val="000000"/>
            </a:solidFill>
          </p:spPr>
        </p:sp>
        <p:sp>
          <p:nvSpPr>
            <p:cNvPr id="8" name="TextBox 8"/>
            <p:cNvSpPr txBox="1"/>
            <p:nvPr/>
          </p:nvSpPr>
          <p:spPr>
            <a:xfrm>
              <a:off x="435057" y="1329366"/>
              <a:ext cx="4192376" cy="1595838"/>
            </a:xfrm>
            <a:prstGeom prst="rect">
              <a:avLst/>
            </a:prstGeom>
          </p:spPr>
          <p:txBody>
            <a:bodyPr lIns="0" tIns="0" rIns="0" bIns="0" rtlCol="0" anchor="t">
              <a:spAutoFit/>
            </a:bodyPr>
            <a:lstStyle/>
            <a:p>
              <a:pPr algn="just">
                <a:lnSpc>
                  <a:spcPts val="4727"/>
                </a:lnSpc>
              </a:pPr>
              <a:r>
                <a:rPr lang="en-US" sz="3939" spc="78">
                  <a:solidFill>
                    <a:srgbClr val="000000"/>
                  </a:solidFill>
                  <a:latin typeface="Clear Sans Regular"/>
                </a:rPr>
                <a:t>L_ID-primary key</a:t>
              </a:r>
            </a:p>
          </p:txBody>
        </p:sp>
        <p:sp>
          <p:nvSpPr>
            <p:cNvPr id="9" name="TextBox 9"/>
            <p:cNvSpPr txBox="1"/>
            <p:nvPr/>
          </p:nvSpPr>
          <p:spPr>
            <a:xfrm>
              <a:off x="419512" y="350024"/>
              <a:ext cx="4192376" cy="347174"/>
            </a:xfrm>
            <a:prstGeom prst="rect">
              <a:avLst/>
            </a:prstGeom>
          </p:spPr>
          <p:txBody>
            <a:bodyPr lIns="0" tIns="0" rIns="0" bIns="0" rtlCol="0" anchor="t">
              <a:spAutoFit/>
            </a:bodyPr>
            <a:lstStyle/>
            <a:p>
              <a:pPr algn="ctr">
                <a:lnSpc>
                  <a:spcPts val="2056"/>
                </a:lnSpc>
              </a:pPr>
              <a:r>
                <a:rPr lang="en-US" sz="1713" spc="85">
                  <a:solidFill>
                    <a:srgbClr val="000000"/>
                  </a:solidFill>
                  <a:latin typeface="Montserrat Bold"/>
                </a:rPr>
                <a:t>LANGUAGE</a:t>
              </a:r>
            </a:p>
          </p:txBody>
        </p:sp>
      </p:grpSp>
      <p:grpSp>
        <p:nvGrpSpPr>
          <p:cNvPr id="10" name="Group 10"/>
          <p:cNvGrpSpPr/>
          <p:nvPr/>
        </p:nvGrpSpPr>
        <p:grpSpPr>
          <a:xfrm>
            <a:off x="6469623" y="851331"/>
            <a:ext cx="4607642" cy="2183510"/>
            <a:chOff x="0" y="0"/>
            <a:chExt cx="6143523" cy="2911347"/>
          </a:xfrm>
        </p:grpSpPr>
        <p:grpSp>
          <p:nvGrpSpPr>
            <p:cNvPr id="11" name="Group 11"/>
            <p:cNvGrpSpPr/>
            <p:nvPr/>
          </p:nvGrpSpPr>
          <p:grpSpPr>
            <a:xfrm>
              <a:off x="0" y="0"/>
              <a:ext cx="6143523" cy="1107185"/>
              <a:chOff x="0" y="0"/>
              <a:chExt cx="2213539" cy="398924"/>
            </a:xfrm>
          </p:grpSpPr>
          <p:sp>
            <p:nvSpPr>
              <p:cNvPr id="12" name="Freeform 12"/>
              <p:cNvSpPr/>
              <p:nvPr/>
            </p:nvSpPr>
            <p:spPr>
              <a:xfrm>
                <a:off x="0" y="0"/>
                <a:ext cx="2213540" cy="398924"/>
              </a:xfrm>
              <a:custGeom>
                <a:avLst/>
                <a:gdLst/>
                <a:ahLst/>
                <a:cxnLst/>
                <a:rect l="l" t="t" r="r" b="b"/>
                <a:pathLst>
                  <a:path w="2213540" h="398924">
                    <a:moveTo>
                      <a:pt x="0" y="0"/>
                    </a:moveTo>
                    <a:lnTo>
                      <a:pt x="2213540" y="0"/>
                    </a:lnTo>
                    <a:lnTo>
                      <a:pt x="2213540" y="398924"/>
                    </a:lnTo>
                    <a:lnTo>
                      <a:pt x="0" y="398924"/>
                    </a:lnTo>
                    <a:close/>
                  </a:path>
                </a:pathLst>
              </a:custGeom>
              <a:solidFill>
                <a:srgbClr val="BD79FF"/>
              </a:solidFill>
            </p:spPr>
          </p:sp>
        </p:grpSp>
        <p:grpSp>
          <p:nvGrpSpPr>
            <p:cNvPr id="13" name="Group 13"/>
            <p:cNvGrpSpPr/>
            <p:nvPr/>
          </p:nvGrpSpPr>
          <p:grpSpPr>
            <a:xfrm>
              <a:off x="0" y="0"/>
              <a:ext cx="6143523" cy="2911347"/>
              <a:chOff x="0" y="0"/>
              <a:chExt cx="52472004" cy="24865894"/>
            </a:xfrm>
          </p:grpSpPr>
          <p:sp>
            <p:nvSpPr>
              <p:cNvPr id="14" name="Freeform 14"/>
              <p:cNvSpPr/>
              <p:nvPr/>
            </p:nvSpPr>
            <p:spPr>
              <a:xfrm>
                <a:off x="0" y="0"/>
                <a:ext cx="52472003" cy="24865895"/>
              </a:xfrm>
              <a:custGeom>
                <a:avLst/>
                <a:gdLst/>
                <a:ahLst/>
                <a:cxnLst/>
                <a:rect l="l" t="t" r="r" b="b"/>
                <a:pathLst>
                  <a:path w="52472003" h="24865895">
                    <a:moveTo>
                      <a:pt x="52245946" y="0"/>
                    </a:moveTo>
                    <a:lnTo>
                      <a:pt x="0" y="0"/>
                    </a:lnTo>
                    <a:lnTo>
                      <a:pt x="0" y="24865895"/>
                    </a:lnTo>
                    <a:lnTo>
                      <a:pt x="52472003" y="24865895"/>
                    </a:lnTo>
                    <a:lnTo>
                      <a:pt x="52472003" y="0"/>
                    </a:lnTo>
                    <a:lnTo>
                      <a:pt x="52245946" y="0"/>
                    </a:lnTo>
                    <a:close/>
                    <a:moveTo>
                      <a:pt x="52245946" y="24639834"/>
                    </a:moveTo>
                    <a:lnTo>
                      <a:pt x="228600" y="24639834"/>
                    </a:lnTo>
                    <a:lnTo>
                      <a:pt x="228600" y="228600"/>
                    </a:lnTo>
                    <a:lnTo>
                      <a:pt x="52245946" y="228600"/>
                    </a:lnTo>
                    <a:lnTo>
                      <a:pt x="52245946" y="24639834"/>
                    </a:lnTo>
                    <a:close/>
                  </a:path>
                </a:pathLst>
              </a:custGeom>
              <a:solidFill>
                <a:srgbClr val="000000"/>
              </a:solidFill>
            </p:spPr>
          </p:sp>
        </p:grpSp>
        <p:sp>
          <p:nvSpPr>
            <p:cNvPr id="15" name="AutoShape 15"/>
            <p:cNvSpPr/>
            <p:nvPr/>
          </p:nvSpPr>
          <p:spPr>
            <a:xfrm>
              <a:off x="0" y="1098243"/>
              <a:ext cx="6143523" cy="8943"/>
            </a:xfrm>
            <a:prstGeom prst="rect">
              <a:avLst/>
            </a:prstGeom>
            <a:solidFill>
              <a:srgbClr val="000000"/>
            </a:solidFill>
          </p:spPr>
        </p:sp>
        <p:sp>
          <p:nvSpPr>
            <p:cNvPr id="16" name="TextBox 16"/>
            <p:cNvSpPr txBox="1"/>
            <p:nvPr/>
          </p:nvSpPr>
          <p:spPr>
            <a:xfrm>
              <a:off x="482660" y="402712"/>
              <a:ext cx="4823444" cy="399433"/>
            </a:xfrm>
            <a:prstGeom prst="rect">
              <a:avLst/>
            </a:prstGeom>
          </p:spPr>
          <p:txBody>
            <a:bodyPr lIns="0" tIns="0" rIns="0" bIns="0" rtlCol="0" anchor="t">
              <a:spAutoFit/>
            </a:bodyPr>
            <a:lstStyle/>
            <a:p>
              <a:pPr algn="ctr">
                <a:lnSpc>
                  <a:spcPts val="2365"/>
                </a:lnSpc>
              </a:pPr>
              <a:r>
                <a:rPr lang="en-US" sz="1971" spc="98">
                  <a:solidFill>
                    <a:srgbClr val="000000"/>
                  </a:solidFill>
                  <a:latin typeface="Montserrat Bold"/>
                </a:rPr>
                <a:t>ARTIST</a:t>
              </a:r>
            </a:p>
          </p:txBody>
        </p:sp>
      </p:grpSp>
      <p:pic>
        <p:nvPicPr>
          <p:cNvPr id="17" name="Picture 17"/>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329406" y="8247003"/>
            <a:ext cx="2422066" cy="2422066"/>
          </a:xfrm>
          <a:prstGeom prst="rect">
            <a:avLst/>
          </a:prstGeom>
        </p:spPr>
      </p:pic>
      <p:pic>
        <p:nvPicPr>
          <p:cNvPr id="18" name="Picture 18"/>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4974873" y="551205"/>
            <a:ext cx="2422066" cy="2422066"/>
          </a:xfrm>
          <a:prstGeom prst="rect">
            <a:avLst/>
          </a:prstGeom>
        </p:spPr>
      </p:pic>
      <p:pic>
        <p:nvPicPr>
          <p:cNvPr id="19" name="Picture 19"/>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5206661" y="2530701"/>
            <a:ext cx="312567" cy="504140"/>
          </a:xfrm>
          <a:prstGeom prst="rect">
            <a:avLst/>
          </a:prstGeom>
        </p:spPr>
      </p:pic>
      <p:pic>
        <p:nvPicPr>
          <p:cNvPr id="20" name="Picture 20"/>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532094" y="8304223"/>
            <a:ext cx="312567" cy="504140"/>
          </a:xfrm>
          <a:prstGeom prst="rect">
            <a:avLst/>
          </a:prstGeom>
        </p:spPr>
      </p:pic>
      <p:grpSp>
        <p:nvGrpSpPr>
          <p:cNvPr id="21" name="Group 21"/>
          <p:cNvGrpSpPr/>
          <p:nvPr/>
        </p:nvGrpSpPr>
        <p:grpSpPr>
          <a:xfrm>
            <a:off x="7096404" y="6801790"/>
            <a:ext cx="5230084" cy="3004866"/>
            <a:chOff x="0" y="0"/>
            <a:chExt cx="6973446" cy="4006488"/>
          </a:xfrm>
        </p:grpSpPr>
        <p:grpSp>
          <p:nvGrpSpPr>
            <p:cNvPr id="22" name="Group 22"/>
            <p:cNvGrpSpPr/>
            <p:nvPr/>
          </p:nvGrpSpPr>
          <p:grpSpPr>
            <a:xfrm>
              <a:off x="0" y="0"/>
              <a:ext cx="6973446" cy="1256754"/>
              <a:chOff x="0" y="0"/>
              <a:chExt cx="2213539" cy="398924"/>
            </a:xfrm>
          </p:grpSpPr>
          <p:sp>
            <p:nvSpPr>
              <p:cNvPr id="23" name="Freeform 23"/>
              <p:cNvSpPr/>
              <p:nvPr/>
            </p:nvSpPr>
            <p:spPr>
              <a:xfrm>
                <a:off x="0" y="0"/>
                <a:ext cx="2213540" cy="398924"/>
              </a:xfrm>
              <a:custGeom>
                <a:avLst/>
                <a:gdLst/>
                <a:ahLst/>
                <a:cxnLst/>
                <a:rect l="l" t="t" r="r" b="b"/>
                <a:pathLst>
                  <a:path w="2213540" h="398924">
                    <a:moveTo>
                      <a:pt x="0" y="0"/>
                    </a:moveTo>
                    <a:lnTo>
                      <a:pt x="2213540" y="0"/>
                    </a:lnTo>
                    <a:lnTo>
                      <a:pt x="2213540" y="398924"/>
                    </a:lnTo>
                    <a:lnTo>
                      <a:pt x="0" y="398924"/>
                    </a:lnTo>
                    <a:close/>
                  </a:path>
                </a:pathLst>
              </a:custGeom>
              <a:solidFill>
                <a:srgbClr val="BD79FF"/>
              </a:solidFill>
            </p:spPr>
          </p:sp>
        </p:grpSp>
        <p:grpSp>
          <p:nvGrpSpPr>
            <p:cNvPr id="24" name="Group 24"/>
            <p:cNvGrpSpPr/>
            <p:nvPr/>
          </p:nvGrpSpPr>
          <p:grpSpPr>
            <a:xfrm>
              <a:off x="0" y="0"/>
              <a:ext cx="6973446" cy="4006488"/>
              <a:chOff x="0" y="0"/>
              <a:chExt cx="52472004" cy="30146999"/>
            </a:xfrm>
          </p:grpSpPr>
          <p:sp>
            <p:nvSpPr>
              <p:cNvPr id="25" name="Freeform 25"/>
              <p:cNvSpPr/>
              <p:nvPr/>
            </p:nvSpPr>
            <p:spPr>
              <a:xfrm>
                <a:off x="0" y="0"/>
                <a:ext cx="52472003" cy="30147000"/>
              </a:xfrm>
              <a:custGeom>
                <a:avLst/>
                <a:gdLst/>
                <a:ahLst/>
                <a:cxnLst/>
                <a:rect l="l" t="t" r="r" b="b"/>
                <a:pathLst>
                  <a:path w="52472003" h="30147000">
                    <a:moveTo>
                      <a:pt x="52245946" y="0"/>
                    </a:moveTo>
                    <a:lnTo>
                      <a:pt x="0" y="0"/>
                    </a:lnTo>
                    <a:lnTo>
                      <a:pt x="0" y="30147000"/>
                    </a:lnTo>
                    <a:lnTo>
                      <a:pt x="52472003" y="30147000"/>
                    </a:lnTo>
                    <a:lnTo>
                      <a:pt x="52472003" y="0"/>
                    </a:lnTo>
                    <a:lnTo>
                      <a:pt x="52245946" y="0"/>
                    </a:lnTo>
                    <a:close/>
                    <a:moveTo>
                      <a:pt x="52245946" y="29920940"/>
                    </a:moveTo>
                    <a:lnTo>
                      <a:pt x="228600" y="29920940"/>
                    </a:lnTo>
                    <a:lnTo>
                      <a:pt x="228600" y="228600"/>
                    </a:lnTo>
                    <a:lnTo>
                      <a:pt x="52245946" y="228600"/>
                    </a:lnTo>
                    <a:lnTo>
                      <a:pt x="52245946" y="29920940"/>
                    </a:lnTo>
                    <a:close/>
                  </a:path>
                </a:pathLst>
              </a:custGeom>
              <a:solidFill>
                <a:srgbClr val="000000"/>
              </a:solidFill>
            </p:spPr>
          </p:sp>
        </p:grpSp>
        <p:sp>
          <p:nvSpPr>
            <p:cNvPr id="26" name="AutoShape 26"/>
            <p:cNvSpPr/>
            <p:nvPr/>
          </p:nvSpPr>
          <p:spPr>
            <a:xfrm>
              <a:off x="0" y="1246604"/>
              <a:ext cx="6973446" cy="10151"/>
            </a:xfrm>
            <a:prstGeom prst="rect">
              <a:avLst/>
            </a:prstGeom>
            <a:solidFill>
              <a:srgbClr val="000000"/>
            </a:solidFill>
          </p:spPr>
        </p:sp>
        <p:sp>
          <p:nvSpPr>
            <p:cNvPr id="27" name="TextBox 27"/>
            <p:cNvSpPr txBox="1"/>
            <p:nvPr/>
          </p:nvSpPr>
          <p:spPr>
            <a:xfrm>
              <a:off x="568163" y="1745612"/>
              <a:ext cx="5475039" cy="1565275"/>
            </a:xfrm>
            <a:prstGeom prst="rect">
              <a:avLst/>
            </a:prstGeom>
          </p:spPr>
          <p:txBody>
            <a:bodyPr lIns="0" tIns="0" rIns="0" bIns="0" rtlCol="0" anchor="t">
              <a:spAutoFit/>
            </a:bodyPr>
            <a:lstStyle/>
            <a:p>
              <a:pPr algn="l">
                <a:lnSpc>
                  <a:spcPts val="4680"/>
                </a:lnSpc>
              </a:pPr>
              <a:r>
                <a:rPr lang="en-US" sz="3900" spc="78">
                  <a:solidFill>
                    <a:srgbClr val="000000"/>
                  </a:solidFill>
                  <a:latin typeface="Clear Sans Regular"/>
                </a:rPr>
                <a:t>L_1D,A_ID,G_ID-foreign key</a:t>
              </a:r>
            </a:p>
          </p:txBody>
        </p:sp>
        <p:sp>
          <p:nvSpPr>
            <p:cNvPr id="28" name="TextBox 28"/>
            <p:cNvSpPr txBox="1"/>
            <p:nvPr/>
          </p:nvSpPr>
          <p:spPr>
            <a:xfrm>
              <a:off x="547862" y="457114"/>
              <a:ext cx="5475039" cy="453392"/>
            </a:xfrm>
            <a:prstGeom prst="rect">
              <a:avLst/>
            </a:prstGeom>
          </p:spPr>
          <p:txBody>
            <a:bodyPr lIns="0" tIns="0" rIns="0" bIns="0" rtlCol="0" anchor="t">
              <a:spAutoFit/>
            </a:bodyPr>
            <a:lstStyle/>
            <a:p>
              <a:pPr algn="ctr">
                <a:lnSpc>
                  <a:spcPts val="2685"/>
                </a:lnSpc>
              </a:pPr>
              <a:r>
                <a:rPr lang="en-US" sz="2237" spc="111">
                  <a:solidFill>
                    <a:srgbClr val="000000"/>
                  </a:solidFill>
                  <a:latin typeface="Montserrat Bold"/>
                </a:rPr>
                <a:t>SONG</a:t>
              </a:r>
            </a:p>
          </p:txBody>
        </p:sp>
      </p:grpSp>
      <p:grpSp>
        <p:nvGrpSpPr>
          <p:cNvPr id="29" name="Group 29"/>
          <p:cNvGrpSpPr/>
          <p:nvPr/>
        </p:nvGrpSpPr>
        <p:grpSpPr>
          <a:xfrm>
            <a:off x="13174463" y="3789812"/>
            <a:ext cx="4376962" cy="2707376"/>
            <a:chOff x="0" y="0"/>
            <a:chExt cx="5835949" cy="3609835"/>
          </a:xfrm>
        </p:grpSpPr>
        <p:grpSp>
          <p:nvGrpSpPr>
            <p:cNvPr id="30" name="Group 30"/>
            <p:cNvGrpSpPr/>
            <p:nvPr/>
          </p:nvGrpSpPr>
          <p:grpSpPr>
            <a:xfrm>
              <a:off x="0" y="0"/>
              <a:ext cx="5835949" cy="1051754"/>
              <a:chOff x="0" y="0"/>
              <a:chExt cx="2213539" cy="398924"/>
            </a:xfrm>
          </p:grpSpPr>
          <p:sp>
            <p:nvSpPr>
              <p:cNvPr id="31" name="Freeform 31"/>
              <p:cNvSpPr/>
              <p:nvPr/>
            </p:nvSpPr>
            <p:spPr>
              <a:xfrm>
                <a:off x="0" y="0"/>
                <a:ext cx="2213540" cy="398924"/>
              </a:xfrm>
              <a:custGeom>
                <a:avLst/>
                <a:gdLst/>
                <a:ahLst/>
                <a:cxnLst/>
                <a:rect l="l" t="t" r="r" b="b"/>
                <a:pathLst>
                  <a:path w="2213540" h="398924">
                    <a:moveTo>
                      <a:pt x="0" y="0"/>
                    </a:moveTo>
                    <a:lnTo>
                      <a:pt x="2213540" y="0"/>
                    </a:lnTo>
                    <a:lnTo>
                      <a:pt x="2213540" y="398924"/>
                    </a:lnTo>
                    <a:lnTo>
                      <a:pt x="0" y="398924"/>
                    </a:lnTo>
                    <a:close/>
                  </a:path>
                </a:pathLst>
              </a:custGeom>
              <a:solidFill>
                <a:srgbClr val="BD79FF"/>
              </a:solidFill>
            </p:spPr>
          </p:sp>
        </p:grpSp>
        <p:grpSp>
          <p:nvGrpSpPr>
            <p:cNvPr id="32" name="Group 32"/>
            <p:cNvGrpSpPr/>
            <p:nvPr/>
          </p:nvGrpSpPr>
          <p:grpSpPr>
            <a:xfrm>
              <a:off x="0" y="0"/>
              <a:ext cx="5835949" cy="3609835"/>
              <a:chOff x="0" y="0"/>
              <a:chExt cx="52472004" cy="32456639"/>
            </a:xfrm>
          </p:grpSpPr>
          <p:sp>
            <p:nvSpPr>
              <p:cNvPr id="33" name="Freeform 33"/>
              <p:cNvSpPr/>
              <p:nvPr/>
            </p:nvSpPr>
            <p:spPr>
              <a:xfrm>
                <a:off x="0" y="0"/>
                <a:ext cx="52472003" cy="32456639"/>
              </a:xfrm>
              <a:custGeom>
                <a:avLst/>
                <a:gdLst/>
                <a:ahLst/>
                <a:cxnLst/>
                <a:rect l="l" t="t" r="r" b="b"/>
                <a:pathLst>
                  <a:path w="52472003" h="32456639">
                    <a:moveTo>
                      <a:pt x="52245946" y="0"/>
                    </a:moveTo>
                    <a:lnTo>
                      <a:pt x="0" y="0"/>
                    </a:lnTo>
                    <a:lnTo>
                      <a:pt x="0" y="32456639"/>
                    </a:lnTo>
                    <a:lnTo>
                      <a:pt x="52472003" y="32456639"/>
                    </a:lnTo>
                    <a:lnTo>
                      <a:pt x="52472003" y="0"/>
                    </a:lnTo>
                    <a:lnTo>
                      <a:pt x="52245946" y="0"/>
                    </a:lnTo>
                    <a:close/>
                    <a:moveTo>
                      <a:pt x="52245946" y="32230578"/>
                    </a:moveTo>
                    <a:lnTo>
                      <a:pt x="228600" y="32230578"/>
                    </a:lnTo>
                    <a:lnTo>
                      <a:pt x="228600" y="228600"/>
                    </a:lnTo>
                    <a:lnTo>
                      <a:pt x="52245946" y="228600"/>
                    </a:lnTo>
                    <a:lnTo>
                      <a:pt x="52245946" y="32230578"/>
                    </a:lnTo>
                    <a:close/>
                  </a:path>
                </a:pathLst>
              </a:custGeom>
              <a:solidFill>
                <a:srgbClr val="000000"/>
              </a:solidFill>
            </p:spPr>
          </p:sp>
        </p:grpSp>
        <p:sp>
          <p:nvSpPr>
            <p:cNvPr id="34" name="AutoShape 34"/>
            <p:cNvSpPr/>
            <p:nvPr/>
          </p:nvSpPr>
          <p:spPr>
            <a:xfrm>
              <a:off x="0" y="1043260"/>
              <a:ext cx="5835949" cy="8495"/>
            </a:xfrm>
            <a:prstGeom prst="rect">
              <a:avLst/>
            </a:prstGeom>
            <a:solidFill>
              <a:srgbClr val="000000"/>
            </a:solidFill>
          </p:spPr>
        </p:sp>
        <p:sp>
          <p:nvSpPr>
            <p:cNvPr id="35" name="TextBox 35"/>
            <p:cNvSpPr txBox="1"/>
            <p:nvPr/>
          </p:nvSpPr>
          <p:spPr>
            <a:xfrm>
              <a:off x="475485" y="1462424"/>
              <a:ext cx="4581960" cy="1565275"/>
            </a:xfrm>
            <a:prstGeom prst="rect">
              <a:avLst/>
            </a:prstGeom>
          </p:spPr>
          <p:txBody>
            <a:bodyPr lIns="0" tIns="0" rIns="0" bIns="0" rtlCol="0" anchor="t">
              <a:spAutoFit/>
            </a:bodyPr>
            <a:lstStyle/>
            <a:p>
              <a:pPr algn="l">
                <a:lnSpc>
                  <a:spcPts val="4680"/>
                </a:lnSpc>
              </a:pPr>
              <a:r>
                <a:rPr lang="en-US" sz="3900" spc="78">
                  <a:solidFill>
                    <a:srgbClr val="000000"/>
                  </a:solidFill>
                  <a:latin typeface="Clear Sans Regular"/>
                </a:rPr>
                <a:t>G_ID-primary key</a:t>
              </a:r>
            </a:p>
          </p:txBody>
        </p:sp>
        <p:sp>
          <p:nvSpPr>
            <p:cNvPr id="36" name="TextBox 36"/>
            <p:cNvSpPr txBox="1"/>
            <p:nvPr/>
          </p:nvSpPr>
          <p:spPr>
            <a:xfrm>
              <a:off x="458495" y="382551"/>
              <a:ext cx="4581960" cy="379436"/>
            </a:xfrm>
            <a:prstGeom prst="rect">
              <a:avLst/>
            </a:prstGeom>
          </p:spPr>
          <p:txBody>
            <a:bodyPr lIns="0" tIns="0" rIns="0" bIns="0" rtlCol="0" anchor="t">
              <a:spAutoFit/>
            </a:bodyPr>
            <a:lstStyle/>
            <a:p>
              <a:pPr algn="ctr">
                <a:lnSpc>
                  <a:spcPts val="2247"/>
                </a:lnSpc>
              </a:pPr>
              <a:r>
                <a:rPr lang="en-US" sz="1872" spc="93">
                  <a:solidFill>
                    <a:srgbClr val="000000"/>
                  </a:solidFill>
                  <a:latin typeface="Montserrat Bold"/>
                </a:rPr>
                <a:t>GENRE</a:t>
              </a:r>
            </a:p>
          </p:txBody>
        </p:sp>
      </p:grpSp>
      <p:sp>
        <p:nvSpPr>
          <p:cNvPr id="37" name="TextBox 37"/>
          <p:cNvSpPr txBox="1"/>
          <p:nvPr/>
        </p:nvSpPr>
        <p:spPr>
          <a:xfrm>
            <a:off x="6665194" y="1686038"/>
            <a:ext cx="4216499" cy="652780"/>
          </a:xfrm>
          <a:prstGeom prst="rect">
            <a:avLst/>
          </a:prstGeom>
        </p:spPr>
        <p:txBody>
          <a:bodyPr lIns="0" tIns="0" rIns="0" bIns="0" rtlCol="0" anchor="t">
            <a:spAutoFit/>
          </a:bodyPr>
          <a:lstStyle/>
          <a:p>
            <a:pPr algn="ctr">
              <a:lnSpc>
                <a:spcPts val="5320"/>
              </a:lnSpc>
            </a:pPr>
            <a:r>
              <a:rPr lang="en-US" sz="3800">
                <a:solidFill>
                  <a:srgbClr val="000000"/>
                </a:solidFill>
                <a:latin typeface="Montserrat Light"/>
              </a:rPr>
              <a:t>A_ID- primary key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712782" y="538377"/>
            <a:ext cx="8102087" cy="569487"/>
            <a:chOff x="0" y="0"/>
            <a:chExt cx="10802783" cy="759316"/>
          </a:xfrm>
        </p:grpSpPr>
        <p:sp>
          <p:nvSpPr>
            <p:cNvPr id="3" name="AutoShape 3"/>
            <p:cNvSpPr/>
            <p:nvPr/>
          </p:nvSpPr>
          <p:spPr>
            <a:xfrm>
              <a:off x="0" y="0"/>
              <a:ext cx="10802783" cy="759316"/>
            </a:xfrm>
            <a:prstGeom prst="rect">
              <a:avLst/>
            </a:prstGeom>
            <a:solidFill>
              <a:srgbClr val="000000"/>
            </a:solidFill>
          </p:spPr>
        </p:sp>
        <p:sp>
          <p:nvSpPr>
            <p:cNvPr id="4" name="TextBox 4"/>
            <p:cNvSpPr txBox="1"/>
            <p:nvPr/>
          </p:nvSpPr>
          <p:spPr>
            <a:xfrm>
              <a:off x="715798" y="178959"/>
              <a:ext cx="9371187" cy="410923"/>
            </a:xfrm>
            <a:prstGeom prst="rect">
              <a:avLst/>
            </a:prstGeom>
          </p:spPr>
          <p:txBody>
            <a:bodyPr lIns="0" tIns="0" rIns="0" bIns="0" rtlCol="0" anchor="t">
              <a:spAutoFit/>
            </a:bodyPr>
            <a:lstStyle/>
            <a:p>
              <a:pPr algn="ctr">
                <a:lnSpc>
                  <a:spcPts val="2373"/>
                </a:lnSpc>
              </a:pPr>
              <a:r>
                <a:rPr lang="en-US" sz="2081" spc="766">
                  <a:solidFill>
                    <a:srgbClr val="FFFFFF"/>
                  </a:solidFill>
                  <a:latin typeface="Montserrat Light"/>
                </a:rPr>
                <a:t>ROLE OF DBMS IN THE PROJECT</a:t>
              </a:r>
            </a:p>
          </p:txBody>
        </p:sp>
      </p:grpSp>
      <p:pic>
        <p:nvPicPr>
          <p:cNvPr id="5" name="Picture 5"/>
          <p:cNvPicPr>
            <a:picLocks noChangeAspect="1"/>
          </p:cNvPicPr>
          <p:nvPr/>
        </p:nvPicPr>
        <p:blipFill>
          <a:blip r:embed="rId2"/>
          <a:srcRect/>
          <a:stretch>
            <a:fillRect/>
          </a:stretch>
        </p:blipFill>
        <p:spPr>
          <a:xfrm>
            <a:off x="3378187" y="1497801"/>
            <a:ext cx="10771277" cy="831145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712782" y="538377"/>
            <a:ext cx="8102087" cy="569487"/>
            <a:chOff x="0" y="0"/>
            <a:chExt cx="10802783" cy="759316"/>
          </a:xfrm>
        </p:grpSpPr>
        <p:sp>
          <p:nvSpPr>
            <p:cNvPr id="3" name="AutoShape 3"/>
            <p:cNvSpPr/>
            <p:nvPr/>
          </p:nvSpPr>
          <p:spPr>
            <a:xfrm>
              <a:off x="0" y="0"/>
              <a:ext cx="10802783" cy="759316"/>
            </a:xfrm>
            <a:prstGeom prst="rect">
              <a:avLst/>
            </a:prstGeom>
            <a:solidFill>
              <a:srgbClr val="000000"/>
            </a:solidFill>
          </p:spPr>
        </p:sp>
        <p:sp>
          <p:nvSpPr>
            <p:cNvPr id="4" name="TextBox 4"/>
            <p:cNvSpPr txBox="1"/>
            <p:nvPr/>
          </p:nvSpPr>
          <p:spPr>
            <a:xfrm>
              <a:off x="715798" y="178959"/>
              <a:ext cx="9371187" cy="410923"/>
            </a:xfrm>
            <a:prstGeom prst="rect">
              <a:avLst/>
            </a:prstGeom>
          </p:spPr>
          <p:txBody>
            <a:bodyPr lIns="0" tIns="0" rIns="0" bIns="0" rtlCol="0" anchor="t">
              <a:spAutoFit/>
            </a:bodyPr>
            <a:lstStyle/>
            <a:p>
              <a:pPr algn="ctr">
                <a:lnSpc>
                  <a:spcPts val="2373"/>
                </a:lnSpc>
              </a:pPr>
              <a:r>
                <a:rPr lang="en-US" sz="2081" spc="766">
                  <a:solidFill>
                    <a:srgbClr val="FFFFFF"/>
                  </a:solidFill>
                  <a:latin typeface="Montserrat Light"/>
                </a:rPr>
                <a:t>ROLE OF DBMS IN THE PROJECT</a:t>
              </a:r>
            </a:p>
          </p:txBody>
        </p:sp>
      </p:grpSp>
      <p:pic>
        <p:nvPicPr>
          <p:cNvPr id="5" name="Picture 5"/>
          <p:cNvPicPr>
            <a:picLocks noChangeAspect="1"/>
          </p:cNvPicPr>
          <p:nvPr/>
        </p:nvPicPr>
        <p:blipFill>
          <a:blip r:embed="rId2"/>
          <a:srcRect/>
          <a:stretch>
            <a:fillRect/>
          </a:stretch>
        </p:blipFill>
        <p:spPr>
          <a:xfrm>
            <a:off x="639486" y="3170539"/>
            <a:ext cx="17009027" cy="5570457"/>
          </a:xfrm>
          <a:prstGeom prst="rect">
            <a:avLst/>
          </a:prstGeom>
        </p:spPr>
      </p:pic>
      <p:sp>
        <p:nvSpPr>
          <p:cNvPr id="6" name="TextBox 6"/>
          <p:cNvSpPr txBox="1"/>
          <p:nvPr/>
        </p:nvSpPr>
        <p:spPr>
          <a:xfrm>
            <a:off x="639486" y="1488464"/>
            <a:ext cx="2397423" cy="583565"/>
          </a:xfrm>
          <a:prstGeom prst="rect">
            <a:avLst/>
          </a:prstGeom>
        </p:spPr>
        <p:txBody>
          <a:bodyPr lIns="0" tIns="0" rIns="0" bIns="0" rtlCol="0" anchor="t">
            <a:spAutoFit/>
          </a:bodyPr>
          <a:lstStyle/>
          <a:p>
            <a:pPr algn="ctr">
              <a:lnSpc>
                <a:spcPts val="4759"/>
              </a:lnSpc>
            </a:pPr>
            <a:r>
              <a:rPr lang="en-US" sz="3399">
                <a:solidFill>
                  <a:srgbClr val="000000"/>
                </a:solidFill>
                <a:latin typeface="Montserrat Classic"/>
              </a:rPr>
              <a:t>DATABASE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712782" y="538377"/>
            <a:ext cx="8102087" cy="569487"/>
            <a:chOff x="0" y="0"/>
            <a:chExt cx="10802783" cy="759316"/>
          </a:xfrm>
        </p:grpSpPr>
        <p:sp>
          <p:nvSpPr>
            <p:cNvPr id="3" name="AutoShape 3"/>
            <p:cNvSpPr/>
            <p:nvPr/>
          </p:nvSpPr>
          <p:spPr>
            <a:xfrm>
              <a:off x="0" y="0"/>
              <a:ext cx="10802783" cy="759316"/>
            </a:xfrm>
            <a:prstGeom prst="rect">
              <a:avLst/>
            </a:prstGeom>
            <a:solidFill>
              <a:srgbClr val="000000"/>
            </a:solidFill>
          </p:spPr>
        </p:sp>
        <p:sp>
          <p:nvSpPr>
            <p:cNvPr id="4" name="TextBox 4"/>
            <p:cNvSpPr txBox="1"/>
            <p:nvPr/>
          </p:nvSpPr>
          <p:spPr>
            <a:xfrm>
              <a:off x="715798" y="178959"/>
              <a:ext cx="9371187" cy="410923"/>
            </a:xfrm>
            <a:prstGeom prst="rect">
              <a:avLst/>
            </a:prstGeom>
          </p:spPr>
          <p:txBody>
            <a:bodyPr lIns="0" tIns="0" rIns="0" bIns="0" rtlCol="0" anchor="t">
              <a:spAutoFit/>
            </a:bodyPr>
            <a:lstStyle/>
            <a:p>
              <a:pPr algn="ctr">
                <a:lnSpc>
                  <a:spcPts val="2373"/>
                </a:lnSpc>
              </a:pPr>
              <a:r>
                <a:rPr lang="en-US" sz="2081" spc="766">
                  <a:solidFill>
                    <a:srgbClr val="FFFFFF"/>
                  </a:solidFill>
                  <a:latin typeface="Montserrat Light"/>
                </a:rPr>
                <a:t>ROLE OF DBMS IN THE PROJECT</a:t>
              </a:r>
            </a:p>
          </p:txBody>
        </p:sp>
      </p:grpSp>
      <p:pic>
        <p:nvPicPr>
          <p:cNvPr id="5" name="Picture 5"/>
          <p:cNvPicPr>
            <a:picLocks noChangeAspect="1"/>
          </p:cNvPicPr>
          <p:nvPr/>
        </p:nvPicPr>
        <p:blipFill>
          <a:blip r:embed="rId2"/>
          <a:srcRect/>
          <a:stretch>
            <a:fillRect/>
          </a:stretch>
        </p:blipFill>
        <p:spPr>
          <a:xfrm>
            <a:off x="3044037" y="2836428"/>
            <a:ext cx="12199925" cy="4614144"/>
          </a:xfrm>
          <a:prstGeom prst="rect">
            <a:avLst/>
          </a:prstGeom>
        </p:spPr>
      </p:pic>
      <p:sp>
        <p:nvSpPr>
          <p:cNvPr id="6" name="TextBox 6"/>
          <p:cNvSpPr txBox="1"/>
          <p:nvPr/>
        </p:nvSpPr>
        <p:spPr>
          <a:xfrm>
            <a:off x="1003749" y="1901455"/>
            <a:ext cx="3566232" cy="684645"/>
          </a:xfrm>
          <a:prstGeom prst="rect">
            <a:avLst/>
          </a:prstGeom>
        </p:spPr>
        <p:txBody>
          <a:bodyPr lIns="0" tIns="0" rIns="0" bIns="0" rtlCol="0" anchor="t">
            <a:spAutoFit/>
          </a:bodyPr>
          <a:lstStyle/>
          <a:p>
            <a:pPr marL="877608" lvl="1" indent="-438804" algn="ctr">
              <a:lnSpc>
                <a:spcPts val="5690"/>
              </a:lnSpc>
              <a:buFont typeface="Arial"/>
              <a:buChar char="•"/>
            </a:pPr>
            <a:r>
              <a:rPr lang="en-US" sz="4064">
                <a:solidFill>
                  <a:srgbClr val="545454"/>
                </a:solidFill>
                <a:latin typeface="Montserrat Bold"/>
              </a:rPr>
              <a:t>ACCOUNT</a:t>
            </a:r>
          </a:p>
        </p:txBody>
      </p:sp>
      <p:sp>
        <p:nvSpPr>
          <p:cNvPr id="7" name="TextBox 7"/>
          <p:cNvSpPr txBox="1"/>
          <p:nvPr/>
        </p:nvSpPr>
        <p:spPr>
          <a:xfrm>
            <a:off x="1599776" y="1031664"/>
            <a:ext cx="2134024" cy="570477"/>
          </a:xfrm>
          <a:prstGeom prst="rect">
            <a:avLst/>
          </a:prstGeom>
        </p:spPr>
        <p:txBody>
          <a:bodyPr wrap="square" lIns="0" tIns="0" rIns="0" bIns="0" rtlCol="0" anchor="t">
            <a:spAutoFit/>
          </a:bodyPr>
          <a:lstStyle/>
          <a:p>
            <a:pPr algn="ctr">
              <a:lnSpc>
                <a:spcPts val="5040"/>
              </a:lnSpc>
            </a:pPr>
            <a:r>
              <a:rPr lang="en-US" sz="3600" dirty="0">
                <a:solidFill>
                  <a:srgbClr val="000000"/>
                </a:solidFill>
                <a:latin typeface="Montserrat Classic"/>
              </a:rPr>
              <a:t>TABLES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712782" y="538377"/>
            <a:ext cx="8102087" cy="569487"/>
            <a:chOff x="0" y="0"/>
            <a:chExt cx="10802783" cy="759316"/>
          </a:xfrm>
        </p:grpSpPr>
        <p:sp>
          <p:nvSpPr>
            <p:cNvPr id="3" name="AutoShape 3"/>
            <p:cNvSpPr/>
            <p:nvPr/>
          </p:nvSpPr>
          <p:spPr>
            <a:xfrm>
              <a:off x="0" y="0"/>
              <a:ext cx="10802783" cy="759316"/>
            </a:xfrm>
            <a:prstGeom prst="rect">
              <a:avLst/>
            </a:prstGeom>
            <a:solidFill>
              <a:srgbClr val="000000"/>
            </a:solidFill>
          </p:spPr>
        </p:sp>
        <p:sp>
          <p:nvSpPr>
            <p:cNvPr id="4" name="TextBox 4"/>
            <p:cNvSpPr txBox="1"/>
            <p:nvPr/>
          </p:nvSpPr>
          <p:spPr>
            <a:xfrm>
              <a:off x="715798" y="178959"/>
              <a:ext cx="9371187" cy="410923"/>
            </a:xfrm>
            <a:prstGeom prst="rect">
              <a:avLst/>
            </a:prstGeom>
          </p:spPr>
          <p:txBody>
            <a:bodyPr lIns="0" tIns="0" rIns="0" bIns="0" rtlCol="0" anchor="t">
              <a:spAutoFit/>
            </a:bodyPr>
            <a:lstStyle/>
            <a:p>
              <a:pPr algn="ctr">
                <a:lnSpc>
                  <a:spcPts val="2373"/>
                </a:lnSpc>
              </a:pPr>
              <a:r>
                <a:rPr lang="en-US" sz="2081" spc="766">
                  <a:solidFill>
                    <a:srgbClr val="FFFFFF"/>
                  </a:solidFill>
                  <a:latin typeface="Montserrat Light"/>
                </a:rPr>
                <a:t>ROLE OF DBMS IN THE PROJECT</a:t>
              </a:r>
            </a:p>
          </p:txBody>
        </p:sp>
      </p:grpSp>
      <p:pic>
        <p:nvPicPr>
          <p:cNvPr id="5" name="Picture 5"/>
          <p:cNvPicPr>
            <a:picLocks noChangeAspect="1"/>
          </p:cNvPicPr>
          <p:nvPr/>
        </p:nvPicPr>
        <p:blipFill>
          <a:blip r:embed="rId2"/>
          <a:srcRect/>
          <a:stretch>
            <a:fillRect/>
          </a:stretch>
        </p:blipFill>
        <p:spPr>
          <a:xfrm>
            <a:off x="4400614" y="2586099"/>
            <a:ext cx="12166220" cy="7238901"/>
          </a:xfrm>
          <a:prstGeom prst="rect">
            <a:avLst/>
          </a:prstGeom>
        </p:spPr>
      </p:pic>
      <p:sp>
        <p:nvSpPr>
          <p:cNvPr id="6" name="TextBox 6"/>
          <p:cNvSpPr txBox="1"/>
          <p:nvPr/>
        </p:nvSpPr>
        <p:spPr>
          <a:xfrm>
            <a:off x="1492457" y="1638967"/>
            <a:ext cx="2351045" cy="746589"/>
          </a:xfrm>
          <a:prstGeom prst="rect">
            <a:avLst/>
          </a:prstGeom>
        </p:spPr>
        <p:txBody>
          <a:bodyPr lIns="0" tIns="0" rIns="0" bIns="0" rtlCol="0" anchor="t">
            <a:spAutoFit/>
          </a:bodyPr>
          <a:lstStyle/>
          <a:p>
            <a:pPr algn="ctr">
              <a:lnSpc>
                <a:spcPts val="6173"/>
              </a:lnSpc>
            </a:pPr>
            <a:r>
              <a:rPr lang="en-US" sz="4409">
                <a:solidFill>
                  <a:srgbClr val="545454"/>
                </a:solidFill>
                <a:latin typeface="Montserrat Bold"/>
              </a:rPr>
              <a:t>2. Songs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712782" y="538377"/>
            <a:ext cx="8102087" cy="569487"/>
            <a:chOff x="0" y="0"/>
            <a:chExt cx="10802783" cy="759316"/>
          </a:xfrm>
        </p:grpSpPr>
        <p:sp>
          <p:nvSpPr>
            <p:cNvPr id="3" name="AutoShape 3"/>
            <p:cNvSpPr/>
            <p:nvPr/>
          </p:nvSpPr>
          <p:spPr>
            <a:xfrm>
              <a:off x="0" y="0"/>
              <a:ext cx="10802783" cy="759316"/>
            </a:xfrm>
            <a:prstGeom prst="rect">
              <a:avLst/>
            </a:prstGeom>
            <a:solidFill>
              <a:srgbClr val="000000"/>
            </a:solidFill>
          </p:spPr>
        </p:sp>
        <p:sp>
          <p:nvSpPr>
            <p:cNvPr id="4" name="TextBox 4"/>
            <p:cNvSpPr txBox="1"/>
            <p:nvPr/>
          </p:nvSpPr>
          <p:spPr>
            <a:xfrm>
              <a:off x="715798" y="178959"/>
              <a:ext cx="9371187" cy="410923"/>
            </a:xfrm>
            <a:prstGeom prst="rect">
              <a:avLst/>
            </a:prstGeom>
          </p:spPr>
          <p:txBody>
            <a:bodyPr lIns="0" tIns="0" rIns="0" bIns="0" rtlCol="0" anchor="t">
              <a:spAutoFit/>
            </a:bodyPr>
            <a:lstStyle/>
            <a:p>
              <a:pPr algn="ctr">
                <a:lnSpc>
                  <a:spcPts val="2373"/>
                </a:lnSpc>
              </a:pPr>
              <a:r>
                <a:rPr lang="en-US" sz="2081" spc="766">
                  <a:solidFill>
                    <a:srgbClr val="FFFFFF"/>
                  </a:solidFill>
                  <a:latin typeface="Montserrat Light"/>
                </a:rPr>
                <a:t>ROLE OF DBMS IN THE PROJECT</a:t>
              </a:r>
            </a:p>
          </p:txBody>
        </p:sp>
      </p:grpSp>
      <p:pic>
        <p:nvPicPr>
          <p:cNvPr id="5" name="Picture 5"/>
          <p:cNvPicPr>
            <a:picLocks noChangeAspect="1"/>
          </p:cNvPicPr>
          <p:nvPr/>
        </p:nvPicPr>
        <p:blipFill>
          <a:blip r:embed="rId2"/>
          <a:srcRect/>
          <a:stretch>
            <a:fillRect/>
          </a:stretch>
        </p:blipFill>
        <p:spPr>
          <a:xfrm>
            <a:off x="2337676" y="1539838"/>
            <a:ext cx="13763776" cy="771846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308979" y="4925835"/>
            <a:ext cx="3138245" cy="261285"/>
          </a:xfrm>
          <a:prstGeom prst="rect">
            <a:avLst/>
          </a:prstGeom>
        </p:spPr>
        <p:txBody>
          <a:bodyPr lIns="0" tIns="0" rIns="0" bIns="0" rtlCol="0" anchor="t">
            <a:spAutoFit/>
          </a:bodyPr>
          <a:lstStyle/>
          <a:p>
            <a:pPr>
              <a:lnSpc>
                <a:spcPts val="1986"/>
              </a:lnSpc>
            </a:pPr>
            <a:r>
              <a:rPr lang="en-US" sz="1742" spc="641">
                <a:solidFill>
                  <a:srgbClr val="FFFFFF"/>
                </a:solidFill>
                <a:latin typeface="Montserrat Light Bold"/>
              </a:rPr>
              <a:t>MOBILE NUMBER</a:t>
            </a:r>
          </a:p>
        </p:txBody>
      </p:sp>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2137590">
            <a:off x="16322004" y="1049102"/>
            <a:ext cx="4449883" cy="2638519"/>
          </a:xfrm>
          <a:prstGeom prst="rect">
            <a:avLst/>
          </a:prstGeom>
        </p:spPr>
      </p:pic>
      <p:pic>
        <p:nvPicPr>
          <p:cNvPr id="4" name="Picture 4"/>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400280" y="1768972"/>
            <a:ext cx="1019131" cy="1019131"/>
          </a:xfrm>
          <a:prstGeom prst="rect">
            <a:avLst/>
          </a:prstGeom>
        </p:spPr>
      </p:pic>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2137590">
            <a:off x="-1799364" y="8457679"/>
            <a:ext cx="4449883" cy="2638519"/>
          </a:xfrm>
          <a:prstGeom prst="rect">
            <a:avLst/>
          </a:prstGeom>
        </p:spPr>
      </p:pic>
      <p:pic>
        <p:nvPicPr>
          <p:cNvPr id="6" name="Picture 6"/>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450991" y="7867299"/>
            <a:ext cx="1019131" cy="1019131"/>
          </a:xfrm>
          <a:prstGeom prst="rect">
            <a:avLst/>
          </a:prstGeom>
        </p:spPr>
      </p:pic>
      <p:pic>
        <p:nvPicPr>
          <p:cNvPr id="7" name="Picture 7"/>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858807" y="1355152"/>
            <a:ext cx="1019131" cy="1019131"/>
          </a:xfrm>
          <a:prstGeom prst="rect">
            <a:avLst/>
          </a:prstGeom>
        </p:spPr>
      </p:pic>
      <p:pic>
        <p:nvPicPr>
          <p:cNvPr id="8" name="Picture 8"/>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1450991" y="2374283"/>
            <a:ext cx="312567" cy="504140"/>
          </a:xfrm>
          <a:prstGeom prst="rect">
            <a:avLst/>
          </a:prstGeom>
        </p:spPr>
      </p:pic>
      <p:pic>
        <p:nvPicPr>
          <p:cNvPr id="9" name="Picture 9"/>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5347212" y="8263348"/>
            <a:ext cx="1019131" cy="1019131"/>
          </a:xfrm>
          <a:prstGeom prst="rect">
            <a:avLst/>
          </a:prstGeom>
        </p:spPr>
      </p:pic>
      <p:pic>
        <p:nvPicPr>
          <p:cNvPr id="10" name="Picture 10"/>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16280172" y="7471251"/>
            <a:ext cx="312567" cy="504140"/>
          </a:xfrm>
          <a:prstGeom prst="rect">
            <a:avLst/>
          </a:prstGeom>
        </p:spPr>
      </p:pic>
      <p:sp>
        <p:nvSpPr>
          <p:cNvPr id="11" name="TextBox 11"/>
          <p:cNvSpPr txBox="1"/>
          <p:nvPr/>
        </p:nvSpPr>
        <p:spPr>
          <a:xfrm>
            <a:off x="3260698" y="1345627"/>
            <a:ext cx="8617404" cy="1114680"/>
          </a:xfrm>
          <a:prstGeom prst="rect">
            <a:avLst/>
          </a:prstGeom>
        </p:spPr>
        <p:txBody>
          <a:bodyPr lIns="0" tIns="0" rIns="0" bIns="0" rtlCol="0" anchor="t">
            <a:spAutoFit/>
          </a:bodyPr>
          <a:lstStyle/>
          <a:p>
            <a:pPr>
              <a:lnSpc>
                <a:spcPts val="8702"/>
              </a:lnSpc>
            </a:pPr>
            <a:r>
              <a:rPr lang="en-US" sz="7251">
                <a:solidFill>
                  <a:srgbClr val="BD79FF"/>
                </a:solidFill>
                <a:latin typeface="Montserrat Classic Bold"/>
              </a:rPr>
              <a:t>INTRODUCTION</a:t>
            </a:r>
          </a:p>
        </p:txBody>
      </p:sp>
      <p:sp>
        <p:nvSpPr>
          <p:cNvPr id="12" name="TextBox 12"/>
          <p:cNvSpPr txBox="1"/>
          <p:nvPr/>
        </p:nvSpPr>
        <p:spPr>
          <a:xfrm>
            <a:off x="2514451" y="3033725"/>
            <a:ext cx="15773549" cy="3031599"/>
          </a:xfrm>
          <a:prstGeom prst="rect">
            <a:avLst/>
          </a:prstGeom>
        </p:spPr>
        <p:txBody>
          <a:bodyPr lIns="0" tIns="0" rIns="0" bIns="0" rtlCol="0" anchor="t">
            <a:spAutoFit/>
          </a:bodyPr>
          <a:lstStyle/>
          <a:p>
            <a:pPr>
              <a:lnSpc>
                <a:spcPts val="4759"/>
              </a:lnSpc>
            </a:pPr>
            <a:r>
              <a:rPr lang="en-US" sz="3400" dirty="0">
                <a:solidFill>
                  <a:srgbClr val="000000"/>
                </a:solidFill>
                <a:latin typeface="Montserrat"/>
              </a:rPr>
              <a:t>WELCOME TO THE MUSIC MANGEMENT WEBSITE, </a:t>
            </a:r>
            <a:r>
              <a:rPr lang="en-US" sz="3400" dirty="0">
                <a:solidFill>
                  <a:srgbClr val="BD79FF"/>
                </a:solidFill>
                <a:latin typeface="Montserrat Bold"/>
              </a:rPr>
              <a:t>VIBRATO.</a:t>
            </a:r>
          </a:p>
          <a:p>
            <a:pPr>
              <a:lnSpc>
                <a:spcPts val="4759"/>
              </a:lnSpc>
            </a:pPr>
            <a:endParaRPr lang="en-US" sz="3400" dirty="0">
              <a:solidFill>
                <a:srgbClr val="BD79FF"/>
              </a:solidFill>
              <a:latin typeface="Montserrat Bold"/>
            </a:endParaRPr>
          </a:p>
          <a:p>
            <a:pPr algn="ctr">
              <a:lnSpc>
                <a:spcPts val="4759"/>
              </a:lnSpc>
            </a:pPr>
            <a:endParaRPr lang="en-US" sz="3399" dirty="0">
              <a:solidFill>
                <a:srgbClr val="000000"/>
              </a:solidFill>
              <a:latin typeface="Montserrat Bold"/>
            </a:endParaRPr>
          </a:p>
          <a:p>
            <a:pPr>
              <a:lnSpc>
                <a:spcPts val="4759"/>
              </a:lnSpc>
            </a:pPr>
            <a:r>
              <a:rPr lang="en-US" sz="3399" dirty="0">
                <a:solidFill>
                  <a:srgbClr val="000000"/>
                </a:solidFill>
                <a:latin typeface="Montserrat"/>
              </a:rPr>
              <a:t>In Vibrato you can find your songs according to your favorite </a:t>
            </a:r>
            <a:r>
              <a:rPr lang="en-US" sz="3399" dirty="0">
                <a:solidFill>
                  <a:srgbClr val="BD79FF"/>
                </a:solidFill>
                <a:latin typeface="Montserrat"/>
              </a:rPr>
              <a:t>Language</a:t>
            </a:r>
            <a:r>
              <a:rPr lang="en-US" sz="3399" dirty="0">
                <a:solidFill>
                  <a:srgbClr val="000000"/>
                </a:solidFill>
                <a:latin typeface="Montserrat"/>
              </a:rPr>
              <a:t>, </a:t>
            </a:r>
            <a:r>
              <a:rPr lang="en-US" sz="3399" dirty="0">
                <a:solidFill>
                  <a:srgbClr val="BD79FF"/>
                </a:solidFill>
                <a:latin typeface="Montserrat"/>
              </a:rPr>
              <a:t>Artist</a:t>
            </a:r>
            <a:r>
              <a:rPr lang="en-US" sz="3399" dirty="0">
                <a:solidFill>
                  <a:srgbClr val="000000"/>
                </a:solidFill>
                <a:latin typeface="Montserrat"/>
              </a:rPr>
              <a:t> and </a:t>
            </a:r>
            <a:r>
              <a:rPr lang="en-US" sz="3399" dirty="0">
                <a:solidFill>
                  <a:srgbClr val="BD79FF"/>
                </a:solidFill>
                <a:latin typeface="Montserrat"/>
              </a:rPr>
              <a:t>Genre</a:t>
            </a:r>
            <a:r>
              <a:rPr lang="en-US" sz="3399" dirty="0">
                <a:solidFill>
                  <a:srgbClr val="000000"/>
                </a:solidFill>
                <a:latin typeface="Montserrat"/>
              </a:rPr>
              <a:t>.</a:t>
            </a:r>
            <a:r>
              <a:rPr lang="en-US" sz="3400" dirty="0">
                <a:solidFill>
                  <a:srgbClr val="000000"/>
                </a:solidFill>
                <a:latin typeface="Montserrat"/>
              </a:rPr>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712782" y="538377"/>
            <a:ext cx="8102087" cy="569487"/>
            <a:chOff x="0" y="0"/>
            <a:chExt cx="10802783" cy="759316"/>
          </a:xfrm>
        </p:grpSpPr>
        <p:sp>
          <p:nvSpPr>
            <p:cNvPr id="3" name="AutoShape 3"/>
            <p:cNvSpPr/>
            <p:nvPr/>
          </p:nvSpPr>
          <p:spPr>
            <a:xfrm>
              <a:off x="0" y="0"/>
              <a:ext cx="10802783" cy="759316"/>
            </a:xfrm>
            <a:prstGeom prst="rect">
              <a:avLst/>
            </a:prstGeom>
            <a:solidFill>
              <a:srgbClr val="000000"/>
            </a:solidFill>
          </p:spPr>
        </p:sp>
        <p:sp>
          <p:nvSpPr>
            <p:cNvPr id="4" name="TextBox 4"/>
            <p:cNvSpPr txBox="1"/>
            <p:nvPr/>
          </p:nvSpPr>
          <p:spPr>
            <a:xfrm>
              <a:off x="715798" y="178959"/>
              <a:ext cx="9371187" cy="410923"/>
            </a:xfrm>
            <a:prstGeom prst="rect">
              <a:avLst/>
            </a:prstGeom>
          </p:spPr>
          <p:txBody>
            <a:bodyPr lIns="0" tIns="0" rIns="0" bIns="0" rtlCol="0" anchor="t">
              <a:spAutoFit/>
            </a:bodyPr>
            <a:lstStyle/>
            <a:p>
              <a:pPr algn="ctr">
                <a:lnSpc>
                  <a:spcPts val="2373"/>
                </a:lnSpc>
              </a:pPr>
              <a:r>
                <a:rPr lang="en-US" sz="2081" spc="766">
                  <a:solidFill>
                    <a:srgbClr val="FFFFFF"/>
                  </a:solidFill>
                  <a:latin typeface="Montserrat Light"/>
                </a:rPr>
                <a:t>ROLE OF DBMS IN THE PROJECT</a:t>
              </a:r>
            </a:p>
          </p:txBody>
        </p:sp>
      </p:grpSp>
      <p:pic>
        <p:nvPicPr>
          <p:cNvPr id="5" name="Picture 5"/>
          <p:cNvPicPr>
            <a:picLocks noChangeAspect="1"/>
          </p:cNvPicPr>
          <p:nvPr/>
        </p:nvPicPr>
        <p:blipFill>
          <a:blip r:embed="rId2"/>
          <a:srcRect/>
          <a:stretch>
            <a:fillRect/>
          </a:stretch>
        </p:blipFill>
        <p:spPr>
          <a:xfrm>
            <a:off x="2317922" y="2323417"/>
            <a:ext cx="12891806" cy="2820083"/>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712782" y="538377"/>
            <a:ext cx="8102087" cy="569487"/>
            <a:chOff x="0" y="0"/>
            <a:chExt cx="10802783" cy="759316"/>
          </a:xfrm>
        </p:grpSpPr>
        <p:sp>
          <p:nvSpPr>
            <p:cNvPr id="3" name="AutoShape 3"/>
            <p:cNvSpPr/>
            <p:nvPr/>
          </p:nvSpPr>
          <p:spPr>
            <a:xfrm>
              <a:off x="0" y="0"/>
              <a:ext cx="10802783" cy="759316"/>
            </a:xfrm>
            <a:prstGeom prst="rect">
              <a:avLst/>
            </a:prstGeom>
            <a:solidFill>
              <a:srgbClr val="000000"/>
            </a:solidFill>
          </p:spPr>
        </p:sp>
        <p:sp>
          <p:nvSpPr>
            <p:cNvPr id="4" name="TextBox 4"/>
            <p:cNvSpPr txBox="1"/>
            <p:nvPr/>
          </p:nvSpPr>
          <p:spPr>
            <a:xfrm>
              <a:off x="715798" y="178959"/>
              <a:ext cx="9371187" cy="410923"/>
            </a:xfrm>
            <a:prstGeom prst="rect">
              <a:avLst/>
            </a:prstGeom>
          </p:spPr>
          <p:txBody>
            <a:bodyPr lIns="0" tIns="0" rIns="0" bIns="0" rtlCol="0" anchor="t">
              <a:spAutoFit/>
            </a:bodyPr>
            <a:lstStyle/>
            <a:p>
              <a:pPr algn="ctr">
                <a:lnSpc>
                  <a:spcPts val="2373"/>
                </a:lnSpc>
              </a:pPr>
              <a:r>
                <a:rPr lang="en-US" sz="2081" spc="766">
                  <a:solidFill>
                    <a:srgbClr val="FFFFFF"/>
                  </a:solidFill>
                  <a:latin typeface="Montserrat Light"/>
                </a:rPr>
                <a:t>ROLE OF DBMS IN THE PROJECT</a:t>
              </a:r>
            </a:p>
          </p:txBody>
        </p:sp>
      </p:grpSp>
      <p:pic>
        <p:nvPicPr>
          <p:cNvPr id="5" name="Picture 5"/>
          <p:cNvPicPr>
            <a:picLocks noChangeAspect="1"/>
          </p:cNvPicPr>
          <p:nvPr/>
        </p:nvPicPr>
        <p:blipFill>
          <a:blip r:embed="rId2"/>
          <a:srcRect/>
          <a:stretch>
            <a:fillRect/>
          </a:stretch>
        </p:blipFill>
        <p:spPr>
          <a:xfrm>
            <a:off x="1184410" y="3244299"/>
            <a:ext cx="16074890" cy="3596757"/>
          </a:xfrm>
          <a:prstGeom prst="rect">
            <a:avLst/>
          </a:prstGeom>
        </p:spPr>
      </p:pic>
      <p:sp>
        <p:nvSpPr>
          <p:cNvPr id="6" name="TextBox 6"/>
          <p:cNvSpPr txBox="1"/>
          <p:nvPr/>
        </p:nvSpPr>
        <p:spPr>
          <a:xfrm>
            <a:off x="1184410" y="1732813"/>
            <a:ext cx="3204911" cy="684645"/>
          </a:xfrm>
          <a:prstGeom prst="rect">
            <a:avLst/>
          </a:prstGeom>
        </p:spPr>
        <p:txBody>
          <a:bodyPr lIns="0" tIns="0" rIns="0" bIns="0" rtlCol="0" anchor="t">
            <a:spAutoFit/>
          </a:bodyPr>
          <a:lstStyle/>
          <a:p>
            <a:pPr algn="ctr">
              <a:lnSpc>
                <a:spcPts val="5690"/>
              </a:lnSpc>
            </a:pPr>
            <a:r>
              <a:rPr lang="en-US" sz="4064">
                <a:solidFill>
                  <a:srgbClr val="545454"/>
                </a:solidFill>
                <a:latin typeface="Montserrat Bold"/>
              </a:rPr>
              <a:t>3. Language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712782" y="538377"/>
            <a:ext cx="8102087" cy="569487"/>
            <a:chOff x="0" y="0"/>
            <a:chExt cx="10802783" cy="759316"/>
          </a:xfrm>
        </p:grpSpPr>
        <p:sp>
          <p:nvSpPr>
            <p:cNvPr id="3" name="AutoShape 3"/>
            <p:cNvSpPr/>
            <p:nvPr/>
          </p:nvSpPr>
          <p:spPr>
            <a:xfrm>
              <a:off x="0" y="0"/>
              <a:ext cx="10802783" cy="759316"/>
            </a:xfrm>
            <a:prstGeom prst="rect">
              <a:avLst/>
            </a:prstGeom>
            <a:solidFill>
              <a:srgbClr val="000000"/>
            </a:solidFill>
          </p:spPr>
        </p:sp>
        <p:sp>
          <p:nvSpPr>
            <p:cNvPr id="4" name="TextBox 4"/>
            <p:cNvSpPr txBox="1"/>
            <p:nvPr/>
          </p:nvSpPr>
          <p:spPr>
            <a:xfrm>
              <a:off x="715798" y="178959"/>
              <a:ext cx="9371187" cy="410923"/>
            </a:xfrm>
            <a:prstGeom prst="rect">
              <a:avLst/>
            </a:prstGeom>
          </p:spPr>
          <p:txBody>
            <a:bodyPr lIns="0" tIns="0" rIns="0" bIns="0" rtlCol="0" anchor="t">
              <a:spAutoFit/>
            </a:bodyPr>
            <a:lstStyle/>
            <a:p>
              <a:pPr algn="ctr">
                <a:lnSpc>
                  <a:spcPts val="2373"/>
                </a:lnSpc>
              </a:pPr>
              <a:r>
                <a:rPr lang="en-US" sz="2081" spc="766">
                  <a:solidFill>
                    <a:srgbClr val="FFFFFF"/>
                  </a:solidFill>
                  <a:latin typeface="Montserrat Light"/>
                </a:rPr>
                <a:t>ROLE OF DBMS IN THE PROJECT</a:t>
              </a:r>
            </a:p>
          </p:txBody>
        </p:sp>
      </p:grpSp>
      <p:pic>
        <p:nvPicPr>
          <p:cNvPr id="5" name="Picture 5"/>
          <p:cNvPicPr>
            <a:picLocks noChangeAspect="1"/>
          </p:cNvPicPr>
          <p:nvPr/>
        </p:nvPicPr>
        <p:blipFill>
          <a:blip r:embed="rId2"/>
          <a:srcRect/>
          <a:stretch>
            <a:fillRect/>
          </a:stretch>
        </p:blipFill>
        <p:spPr>
          <a:xfrm>
            <a:off x="2261035" y="2684819"/>
            <a:ext cx="13765929" cy="6297913"/>
          </a:xfrm>
          <a:prstGeom prst="rect">
            <a:avLst/>
          </a:prstGeom>
        </p:spPr>
      </p:pic>
      <p:sp>
        <p:nvSpPr>
          <p:cNvPr id="6" name="TextBox 6"/>
          <p:cNvSpPr txBox="1"/>
          <p:nvPr/>
        </p:nvSpPr>
        <p:spPr>
          <a:xfrm>
            <a:off x="1870753" y="1732813"/>
            <a:ext cx="2625047" cy="684645"/>
          </a:xfrm>
          <a:prstGeom prst="rect">
            <a:avLst/>
          </a:prstGeom>
        </p:spPr>
        <p:txBody>
          <a:bodyPr wrap="square" lIns="0" tIns="0" rIns="0" bIns="0" rtlCol="0" anchor="t">
            <a:spAutoFit/>
          </a:bodyPr>
          <a:lstStyle/>
          <a:p>
            <a:pPr algn="ctr">
              <a:lnSpc>
                <a:spcPts val="5690"/>
              </a:lnSpc>
            </a:pPr>
            <a:r>
              <a:rPr lang="en-US" sz="4064" dirty="0">
                <a:solidFill>
                  <a:srgbClr val="545454"/>
                </a:solidFill>
                <a:latin typeface="Montserrat Bold"/>
              </a:rPr>
              <a:t>3. Artist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712782" y="538377"/>
            <a:ext cx="8102087" cy="569487"/>
            <a:chOff x="0" y="0"/>
            <a:chExt cx="10802783" cy="759316"/>
          </a:xfrm>
        </p:grpSpPr>
        <p:sp>
          <p:nvSpPr>
            <p:cNvPr id="3" name="AutoShape 3"/>
            <p:cNvSpPr/>
            <p:nvPr/>
          </p:nvSpPr>
          <p:spPr>
            <a:xfrm>
              <a:off x="0" y="0"/>
              <a:ext cx="10802783" cy="759316"/>
            </a:xfrm>
            <a:prstGeom prst="rect">
              <a:avLst/>
            </a:prstGeom>
            <a:solidFill>
              <a:srgbClr val="000000"/>
            </a:solidFill>
          </p:spPr>
        </p:sp>
        <p:sp>
          <p:nvSpPr>
            <p:cNvPr id="4" name="TextBox 4"/>
            <p:cNvSpPr txBox="1"/>
            <p:nvPr/>
          </p:nvSpPr>
          <p:spPr>
            <a:xfrm>
              <a:off x="715798" y="178959"/>
              <a:ext cx="9371187" cy="410923"/>
            </a:xfrm>
            <a:prstGeom prst="rect">
              <a:avLst/>
            </a:prstGeom>
          </p:spPr>
          <p:txBody>
            <a:bodyPr lIns="0" tIns="0" rIns="0" bIns="0" rtlCol="0" anchor="t">
              <a:spAutoFit/>
            </a:bodyPr>
            <a:lstStyle/>
            <a:p>
              <a:pPr algn="ctr">
                <a:lnSpc>
                  <a:spcPts val="2373"/>
                </a:lnSpc>
              </a:pPr>
              <a:r>
                <a:rPr lang="en-US" sz="2081" spc="766">
                  <a:solidFill>
                    <a:srgbClr val="FFFFFF"/>
                  </a:solidFill>
                  <a:latin typeface="Montserrat Light"/>
                </a:rPr>
                <a:t>ROLE OF DBMS IN THE PROJECT</a:t>
              </a:r>
            </a:p>
          </p:txBody>
        </p:sp>
      </p:grpSp>
      <p:pic>
        <p:nvPicPr>
          <p:cNvPr id="5" name="Picture 5"/>
          <p:cNvPicPr>
            <a:picLocks noChangeAspect="1"/>
          </p:cNvPicPr>
          <p:nvPr/>
        </p:nvPicPr>
        <p:blipFill>
          <a:blip r:embed="rId2"/>
          <a:srcRect/>
          <a:stretch>
            <a:fillRect/>
          </a:stretch>
        </p:blipFill>
        <p:spPr>
          <a:xfrm>
            <a:off x="1028700" y="3123497"/>
            <a:ext cx="16921489" cy="4040006"/>
          </a:xfrm>
          <a:prstGeom prst="rect">
            <a:avLst/>
          </a:prstGeom>
        </p:spPr>
      </p:pic>
      <p:sp>
        <p:nvSpPr>
          <p:cNvPr id="6" name="TextBox 6"/>
          <p:cNvSpPr txBox="1"/>
          <p:nvPr/>
        </p:nvSpPr>
        <p:spPr>
          <a:xfrm>
            <a:off x="1689322" y="1732813"/>
            <a:ext cx="2195088" cy="684645"/>
          </a:xfrm>
          <a:prstGeom prst="rect">
            <a:avLst/>
          </a:prstGeom>
        </p:spPr>
        <p:txBody>
          <a:bodyPr lIns="0" tIns="0" rIns="0" bIns="0" rtlCol="0" anchor="t">
            <a:spAutoFit/>
          </a:bodyPr>
          <a:lstStyle/>
          <a:p>
            <a:pPr algn="ctr">
              <a:lnSpc>
                <a:spcPts val="5690"/>
              </a:lnSpc>
            </a:pPr>
            <a:r>
              <a:rPr lang="en-US" sz="4064">
                <a:solidFill>
                  <a:srgbClr val="545454"/>
                </a:solidFill>
                <a:latin typeface="Montserrat Bold"/>
              </a:rPr>
              <a:t>4. Genre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472512" y="675330"/>
            <a:ext cx="8686800" cy="1207533"/>
            <a:chOff x="-121908" y="64500"/>
            <a:chExt cx="10802783" cy="935196"/>
          </a:xfrm>
        </p:grpSpPr>
        <p:sp>
          <p:nvSpPr>
            <p:cNvPr id="3" name="AutoShape 3"/>
            <p:cNvSpPr/>
            <p:nvPr/>
          </p:nvSpPr>
          <p:spPr>
            <a:xfrm>
              <a:off x="-121908" y="64500"/>
              <a:ext cx="10802783" cy="759316"/>
            </a:xfrm>
            <a:prstGeom prst="rect">
              <a:avLst/>
            </a:prstGeom>
            <a:solidFill>
              <a:srgbClr val="000000"/>
            </a:solidFill>
          </p:spPr>
          <p:txBody>
            <a:bodyPr/>
            <a:lstStyle/>
            <a:p>
              <a:endParaRPr lang="en-IN" dirty="0"/>
            </a:p>
          </p:txBody>
        </p:sp>
        <p:sp>
          <p:nvSpPr>
            <p:cNvPr id="4" name="TextBox 4"/>
            <p:cNvSpPr txBox="1"/>
            <p:nvPr/>
          </p:nvSpPr>
          <p:spPr>
            <a:xfrm>
              <a:off x="715797" y="178959"/>
              <a:ext cx="9371187" cy="820737"/>
            </a:xfrm>
            <a:prstGeom prst="rect">
              <a:avLst/>
            </a:prstGeom>
          </p:spPr>
          <p:txBody>
            <a:bodyPr lIns="0" tIns="0" rIns="0" bIns="0" rtlCol="0" anchor="t">
              <a:spAutoFit/>
            </a:bodyPr>
            <a:lstStyle/>
            <a:p>
              <a:pPr algn="ctr">
                <a:lnSpc>
                  <a:spcPts val="2373"/>
                </a:lnSpc>
              </a:pPr>
              <a:r>
                <a:rPr lang="en-US" sz="2081" spc="766" dirty="0">
                  <a:solidFill>
                    <a:srgbClr val="FFFFFF"/>
                  </a:solidFill>
                  <a:latin typeface="Montserrat Light"/>
                </a:rPr>
                <a:t>IMPLEMENTATION OF THE PROJECT</a:t>
              </a:r>
            </a:p>
          </p:txBody>
        </p:sp>
      </p:grpSp>
      <p:grpSp>
        <p:nvGrpSpPr>
          <p:cNvPr id="5" name="Group 5"/>
          <p:cNvGrpSpPr/>
          <p:nvPr/>
        </p:nvGrpSpPr>
        <p:grpSpPr>
          <a:xfrm>
            <a:off x="14825715" y="823120"/>
            <a:ext cx="1553457" cy="1482886"/>
            <a:chOff x="0" y="0"/>
            <a:chExt cx="2071276" cy="1977182"/>
          </a:xfrm>
        </p:grpSpPr>
        <p:pic>
          <p:nvPicPr>
            <p:cNvPr id="6" name="Picture 6"/>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392061"/>
              <a:ext cx="1585120" cy="1585120"/>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585120" y="0"/>
              <a:ext cx="486156" cy="784122"/>
            </a:xfrm>
            <a:prstGeom prst="rect">
              <a:avLst/>
            </a:prstGeom>
          </p:spPr>
        </p:pic>
      </p:grpSp>
      <p:grpSp>
        <p:nvGrpSpPr>
          <p:cNvPr id="8" name="Group 8"/>
          <p:cNvGrpSpPr/>
          <p:nvPr/>
        </p:nvGrpSpPr>
        <p:grpSpPr>
          <a:xfrm rot="-10800000">
            <a:off x="826388" y="8516857"/>
            <a:ext cx="1553457" cy="1482886"/>
            <a:chOff x="0" y="0"/>
            <a:chExt cx="2071276" cy="1977182"/>
          </a:xfrm>
        </p:grpSpPr>
        <p:pic>
          <p:nvPicPr>
            <p:cNvPr id="9" name="Picture 9"/>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392061"/>
              <a:ext cx="1585120" cy="1585120"/>
            </a:xfrm>
            <a:prstGeom prst="rect">
              <a:avLst/>
            </a:prstGeom>
          </p:spPr>
        </p:pic>
        <p:pic>
          <p:nvPicPr>
            <p:cNvPr id="10" name="Picture 10"/>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585120" y="0"/>
              <a:ext cx="486156" cy="784122"/>
            </a:xfrm>
            <a:prstGeom prst="rect">
              <a:avLst/>
            </a:prstGeom>
          </p:spPr>
        </p:pic>
      </p:grpSp>
      <p:pic>
        <p:nvPicPr>
          <p:cNvPr id="11" name="Picture 11"/>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2379845" y="823120"/>
            <a:ext cx="401572" cy="647697"/>
          </a:xfrm>
          <a:prstGeom prst="rect">
            <a:avLst/>
          </a:prstGeom>
        </p:spPr>
      </p:pic>
      <p:pic>
        <p:nvPicPr>
          <p:cNvPr id="12" name="Picture 12"/>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379172" y="8516857"/>
            <a:ext cx="401572" cy="647697"/>
          </a:xfrm>
          <a:prstGeom prst="rect">
            <a:avLst/>
          </a:prstGeom>
        </p:spPr>
      </p:pic>
      <p:sp>
        <p:nvSpPr>
          <p:cNvPr id="13" name="TextBox 13"/>
          <p:cNvSpPr txBox="1"/>
          <p:nvPr/>
        </p:nvSpPr>
        <p:spPr>
          <a:xfrm>
            <a:off x="1644906" y="2856456"/>
            <a:ext cx="15347694" cy="5373394"/>
          </a:xfrm>
          <a:prstGeom prst="rect">
            <a:avLst/>
          </a:prstGeom>
        </p:spPr>
        <p:txBody>
          <a:bodyPr wrap="square" lIns="0" tIns="0" rIns="0" bIns="0" rtlCol="0" anchor="t">
            <a:spAutoFit/>
          </a:bodyPr>
          <a:lstStyle/>
          <a:p>
            <a:pPr>
              <a:lnSpc>
                <a:spcPts val="5338"/>
              </a:lnSpc>
            </a:pPr>
            <a:r>
              <a:rPr lang="en-US" sz="3200" dirty="0">
                <a:latin typeface="Open Sans Light" panose="020B0306030504020204" pitchFamily="34" charset="0"/>
                <a:ea typeface="Open Sans Light" panose="020B0306030504020204" pitchFamily="34" charset="0"/>
                <a:cs typeface="Open Sans Light" panose="020B0306030504020204" pitchFamily="34" charset="0"/>
              </a:rPr>
              <a:t>The main purpose of the project is to help user find preferred songs based on artists, language or genre. </a:t>
            </a:r>
          </a:p>
          <a:p>
            <a:pPr>
              <a:lnSpc>
                <a:spcPts val="5338"/>
              </a:lnSpc>
            </a:pPr>
            <a:r>
              <a:rPr lang="en-US" sz="3200" dirty="0">
                <a:latin typeface="Open Sans Light" panose="020B0306030504020204" pitchFamily="34" charset="0"/>
                <a:ea typeface="Open Sans Light" panose="020B0306030504020204" pitchFamily="34" charset="0"/>
                <a:cs typeface="Open Sans Light" panose="020B0306030504020204" pitchFamily="34" charset="0"/>
              </a:rPr>
              <a:t>Further it helps the user to know all the information and data of the song (i.e.) Song name, Artist name, Language and Genre. </a:t>
            </a:r>
          </a:p>
          <a:p>
            <a:pPr>
              <a:lnSpc>
                <a:spcPts val="5338"/>
              </a:lnSpc>
            </a:pPr>
            <a:r>
              <a:rPr lang="en-US" sz="3200" dirty="0">
                <a:latin typeface="Open Sans Light" panose="020B0306030504020204" pitchFamily="34" charset="0"/>
                <a:ea typeface="Open Sans Light" panose="020B0306030504020204" pitchFamily="34" charset="0"/>
                <a:cs typeface="Open Sans Light" panose="020B0306030504020204" pitchFamily="34" charset="0"/>
              </a:rPr>
              <a:t>The same model can be also used for various other purposes which will help users to understand data. </a:t>
            </a:r>
          </a:p>
          <a:p>
            <a:pPr>
              <a:lnSpc>
                <a:spcPts val="5338"/>
              </a:lnSpc>
            </a:pPr>
            <a:r>
              <a:rPr lang="en-US" sz="3200" dirty="0">
                <a:latin typeface="Open Sans Light" panose="020B0306030504020204" pitchFamily="34" charset="0"/>
                <a:ea typeface="Open Sans Light" panose="020B0306030504020204" pitchFamily="34" charset="0"/>
                <a:cs typeface="Open Sans Light" panose="020B0306030504020204" pitchFamily="34" charset="0"/>
              </a:rPr>
              <a:t>Presenting/displaying the data in an attractive and efficient manner allows the user to interpret and access the data easily, efficiently and quickly</a:t>
            </a:r>
            <a:endParaRPr lang="en-US" sz="3200" dirty="0">
              <a:solidFill>
                <a:srgbClr val="000000"/>
              </a:solidFill>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10964652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TextBox 2"/>
          <p:cNvSpPr txBox="1"/>
          <p:nvPr/>
        </p:nvSpPr>
        <p:spPr>
          <a:xfrm>
            <a:off x="10910754" y="3501677"/>
            <a:ext cx="7377246" cy="1000125"/>
          </a:xfrm>
          <a:prstGeom prst="rect">
            <a:avLst/>
          </a:prstGeom>
        </p:spPr>
        <p:txBody>
          <a:bodyPr lIns="0" tIns="0" rIns="0" bIns="0" rtlCol="0" anchor="t">
            <a:spAutoFit/>
          </a:bodyPr>
          <a:lstStyle/>
          <a:p>
            <a:pPr>
              <a:lnSpc>
                <a:spcPts val="7800"/>
              </a:lnSpc>
            </a:pPr>
            <a:r>
              <a:rPr lang="en-US" sz="6500">
                <a:solidFill>
                  <a:srgbClr val="FFFFFF"/>
                </a:solidFill>
                <a:latin typeface="Montserrat Classic Bold"/>
              </a:rPr>
              <a:t>REGISTER</a:t>
            </a:r>
            <a:r>
              <a:rPr lang="en-US" sz="6500">
                <a:solidFill>
                  <a:srgbClr val="BD79FF"/>
                </a:solidFill>
                <a:latin typeface="Montserrat Classic Bold"/>
              </a:rPr>
              <a:t> PAGE</a:t>
            </a:r>
          </a:p>
        </p:txBody>
      </p:sp>
      <p:grpSp>
        <p:nvGrpSpPr>
          <p:cNvPr id="3" name="Group 3"/>
          <p:cNvGrpSpPr/>
          <p:nvPr/>
        </p:nvGrpSpPr>
        <p:grpSpPr>
          <a:xfrm>
            <a:off x="15353136" y="1995235"/>
            <a:ext cx="1168110" cy="1515967"/>
            <a:chOff x="0" y="0"/>
            <a:chExt cx="1557480" cy="2021289"/>
          </a:xfrm>
        </p:grpSpPr>
        <p:pic>
          <p:nvPicPr>
            <p:cNvPr id="4" name="Picture 4"/>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10800000">
              <a:off x="208378" y="0"/>
              <a:ext cx="1349102" cy="1349102"/>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0800000">
              <a:off x="0" y="1349102"/>
              <a:ext cx="416756" cy="672187"/>
            </a:xfrm>
            <a:prstGeom prst="rect">
              <a:avLst/>
            </a:prstGeom>
          </p:spPr>
        </p:pic>
      </p:grpSp>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761382" y="8260998"/>
            <a:ext cx="497918" cy="803094"/>
          </a:xfrm>
          <a:prstGeom prst="rect">
            <a:avLst/>
          </a:prstGeom>
        </p:spPr>
      </p:pic>
      <p:pic>
        <p:nvPicPr>
          <p:cNvPr id="7" name="Picture 7"/>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476305" y="366138"/>
            <a:ext cx="1944393" cy="1944393"/>
          </a:xfrm>
          <a:prstGeom prst="rect">
            <a:avLst/>
          </a:prstGeom>
        </p:spPr>
      </p:pic>
      <p:pic>
        <p:nvPicPr>
          <p:cNvPr id="8" name="Picture 8"/>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4108523" y="398108"/>
            <a:ext cx="390967" cy="630592"/>
          </a:xfrm>
          <a:prstGeom prst="rect">
            <a:avLst/>
          </a:prstGeom>
        </p:spPr>
      </p:pic>
      <p:pic>
        <p:nvPicPr>
          <p:cNvPr id="9" name="Picture 9"/>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2057534" y="8943004"/>
            <a:ext cx="390967" cy="630592"/>
          </a:xfrm>
          <a:prstGeom prst="rect">
            <a:avLst/>
          </a:prstGeom>
        </p:spPr>
      </p:pic>
      <p:pic>
        <p:nvPicPr>
          <p:cNvPr id="11" name="Picture 10">
            <a:extLst>
              <a:ext uri="{FF2B5EF4-FFF2-40B4-BE49-F238E27FC236}">
                <a16:creationId xmlns:a16="http://schemas.microsoft.com/office/drawing/2014/main" id="{9BD59B1F-B883-44F3-8DB2-FF62E5A72966}"/>
              </a:ext>
            </a:extLst>
          </p:cNvPr>
          <p:cNvPicPr/>
          <p:nvPr/>
        </p:nvPicPr>
        <p:blipFill>
          <a:blip r:embed="rId10"/>
          <a:stretch>
            <a:fillRect/>
          </a:stretch>
        </p:blipFill>
        <p:spPr>
          <a:xfrm>
            <a:off x="381000" y="2752275"/>
            <a:ext cx="10134600" cy="5508723"/>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grpSp>
        <p:nvGrpSpPr>
          <p:cNvPr id="2" name="Group 2"/>
          <p:cNvGrpSpPr/>
          <p:nvPr/>
        </p:nvGrpSpPr>
        <p:grpSpPr>
          <a:xfrm>
            <a:off x="1654634" y="702842"/>
            <a:ext cx="1168110" cy="1515967"/>
            <a:chOff x="0" y="0"/>
            <a:chExt cx="1557480" cy="2021289"/>
          </a:xfrm>
        </p:grpSpPr>
        <p:pic>
          <p:nvPicPr>
            <p:cNvPr id="3" name="Picture 3"/>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672187"/>
              <a:ext cx="1349102" cy="1349102"/>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140724" y="0"/>
              <a:ext cx="416756" cy="672187"/>
            </a:xfrm>
            <a:prstGeom prst="rect">
              <a:avLst/>
            </a:prstGeom>
          </p:spPr>
        </p:pic>
      </p:grpSp>
      <p:pic>
        <p:nvPicPr>
          <p:cNvPr id="5" name="Picture 5"/>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5715963" y="2173279"/>
            <a:ext cx="1944393" cy="1944393"/>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7259300" y="4512908"/>
            <a:ext cx="390967" cy="6305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0371163" y="7937708"/>
            <a:ext cx="390967" cy="630592"/>
          </a:xfrm>
          <a:prstGeom prst="rect">
            <a:avLst/>
          </a:prstGeom>
        </p:spPr>
      </p:pic>
      <p:pic>
        <p:nvPicPr>
          <p:cNvPr id="8" name="Picture 8"/>
          <p:cNvPicPr>
            <a:picLocks noChangeAspect="1"/>
          </p:cNvPicPr>
          <p:nvPr/>
        </p:nvPicPr>
        <p:blipFill>
          <a:blip r:embed="rId6"/>
          <a:srcRect l="1136" t="14689" b="7750"/>
          <a:stretch>
            <a:fillRect/>
          </a:stretch>
        </p:blipFill>
        <p:spPr>
          <a:xfrm>
            <a:off x="4569828" y="1711485"/>
            <a:ext cx="10905237" cy="4812373"/>
          </a:xfrm>
          <a:prstGeom prst="rect">
            <a:avLst/>
          </a:prstGeom>
        </p:spPr>
      </p:pic>
      <p:sp>
        <p:nvSpPr>
          <p:cNvPr id="9" name="TextBox 9"/>
          <p:cNvSpPr txBox="1"/>
          <p:nvPr/>
        </p:nvSpPr>
        <p:spPr>
          <a:xfrm>
            <a:off x="1304426" y="7118558"/>
            <a:ext cx="7377246" cy="819150"/>
          </a:xfrm>
          <a:prstGeom prst="rect">
            <a:avLst/>
          </a:prstGeom>
        </p:spPr>
        <p:txBody>
          <a:bodyPr lIns="0" tIns="0" rIns="0" bIns="0" rtlCol="0" anchor="t">
            <a:spAutoFit/>
          </a:bodyPr>
          <a:lstStyle/>
          <a:p>
            <a:pPr>
              <a:lnSpc>
                <a:spcPts val="6480"/>
              </a:lnSpc>
            </a:pPr>
            <a:r>
              <a:rPr lang="en-US" sz="5400">
                <a:solidFill>
                  <a:srgbClr val="FFFFFF"/>
                </a:solidFill>
                <a:latin typeface="Montserrat Classic Bold"/>
              </a:rPr>
              <a:t>LOG-IN</a:t>
            </a:r>
            <a:r>
              <a:rPr lang="en-US" sz="5400">
                <a:solidFill>
                  <a:srgbClr val="BD79FF"/>
                </a:solidFill>
                <a:latin typeface="Montserrat Classic Bold"/>
              </a:rPr>
              <a:t> PAGE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grpSp>
        <p:nvGrpSpPr>
          <p:cNvPr id="2" name="Group 2"/>
          <p:cNvGrpSpPr/>
          <p:nvPr/>
        </p:nvGrpSpPr>
        <p:grpSpPr>
          <a:xfrm>
            <a:off x="15353136" y="1995235"/>
            <a:ext cx="1168110" cy="1515967"/>
            <a:chOff x="0" y="0"/>
            <a:chExt cx="1557480" cy="2021289"/>
          </a:xfrm>
        </p:grpSpPr>
        <p:pic>
          <p:nvPicPr>
            <p:cNvPr id="3" name="Picture 3"/>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10800000">
              <a:off x="208378" y="0"/>
              <a:ext cx="1349102" cy="1349102"/>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0800000">
              <a:off x="0" y="1349102"/>
              <a:ext cx="416756" cy="672187"/>
            </a:xfrm>
            <a:prstGeom prst="rect">
              <a:avLst/>
            </a:prstGeom>
          </p:spPr>
        </p:pic>
      </p:grpSp>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761382" y="8260998"/>
            <a:ext cx="497918" cy="803094"/>
          </a:xfrm>
          <a:prstGeom prst="rect">
            <a:avLst/>
          </a:prstGeom>
        </p:spPr>
      </p:pic>
      <p:pic>
        <p:nvPicPr>
          <p:cNvPr id="6" name="Picture 6"/>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085338" y="215742"/>
            <a:ext cx="1944393" cy="1944393"/>
          </a:xfrm>
          <a:prstGeom prst="rect">
            <a:avLst/>
          </a:prstGeom>
        </p:spPr>
      </p:pic>
      <p:pic>
        <p:nvPicPr>
          <p:cNvPr id="7" name="Picture 7"/>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3029730" y="398108"/>
            <a:ext cx="390967" cy="630592"/>
          </a:xfrm>
          <a:prstGeom prst="rect">
            <a:avLst/>
          </a:prstGeom>
        </p:spPr>
      </p:pic>
      <p:pic>
        <p:nvPicPr>
          <p:cNvPr id="8" name="Picture 8"/>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2057534" y="8943004"/>
            <a:ext cx="390967" cy="630592"/>
          </a:xfrm>
          <a:prstGeom prst="rect">
            <a:avLst/>
          </a:prstGeom>
        </p:spPr>
      </p:pic>
      <p:sp>
        <p:nvSpPr>
          <p:cNvPr id="10" name="TextBox 10"/>
          <p:cNvSpPr txBox="1"/>
          <p:nvPr/>
        </p:nvSpPr>
        <p:spPr>
          <a:xfrm>
            <a:off x="12832623" y="4711700"/>
            <a:ext cx="7377246" cy="863600"/>
          </a:xfrm>
          <a:prstGeom prst="rect">
            <a:avLst/>
          </a:prstGeom>
        </p:spPr>
        <p:txBody>
          <a:bodyPr lIns="0" tIns="0" rIns="0" bIns="0" rtlCol="0" anchor="t">
            <a:spAutoFit/>
          </a:bodyPr>
          <a:lstStyle/>
          <a:p>
            <a:pPr>
              <a:lnSpc>
                <a:spcPts val="6840"/>
              </a:lnSpc>
            </a:pPr>
            <a:r>
              <a:rPr lang="en-US" sz="5700">
                <a:solidFill>
                  <a:srgbClr val="BD79FF"/>
                </a:solidFill>
                <a:latin typeface="Montserrat Classic Bold"/>
              </a:rPr>
              <a:t>HOME</a:t>
            </a:r>
            <a:r>
              <a:rPr lang="en-US" sz="5700">
                <a:solidFill>
                  <a:srgbClr val="FFFFFF"/>
                </a:solidFill>
                <a:latin typeface="Montserrat Classic Bold"/>
              </a:rPr>
              <a:t> PAGE</a:t>
            </a:r>
          </a:p>
        </p:txBody>
      </p:sp>
      <p:pic>
        <p:nvPicPr>
          <p:cNvPr id="11" name="Picture 10">
            <a:extLst>
              <a:ext uri="{FF2B5EF4-FFF2-40B4-BE49-F238E27FC236}">
                <a16:creationId xmlns:a16="http://schemas.microsoft.com/office/drawing/2014/main" id="{FFA32A34-89ED-44BC-A63B-BAB8F5A1C2FD}"/>
              </a:ext>
            </a:extLst>
          </p:cNvPr>
          <p:cNvPicPr/>
          <p:nvPr/>
        </p:nvPicPr>
        <p:blipFill rotWithShape="1">
          <a:blip r:embed="rId10"/>
          <a:srcRect b="18800"/>
          <a:stretch/>
        </p:blipFill>
        <p:spPr>
          <a:xfrm>
            <a:off x="165634" y="2342500"/>
            <a:ext cx="12559766" cy="5696599"/>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304426" y="-275726"/>
            <a:ext cx="1168110" cy="1515967"/>
            <a:chOff x="0" y="0"/>
            <a:chExt cx="1557480" cy="2021289"/>
          </a:xfrm>
        </p:grpSpPr>
        <p:pic>
          <p:nvPicPr>
            <p:cNvPr id="3" name="Picture 3"/>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672187"/>
              <a:ext cx="1349102" cy="1349102"/>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140724" y="0"/>
              <a:ext cx="416756" cy="672187"/>
            </a:xfrm>
            <a:prstGeom prst="rect">
              <a:avLst/>
            </a:prstGeom>
          </p:spPr>
        </p:pic>
      </p:grpSp>
      <p:pic>
        <p:nvPicPr>
          <p:cNvPr id="5" name="Picture 5"/>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5715963" y="2173279"/>
            <a:ext cx="1944393" cy="1944393"/>
          </a:xfrm>
          <a:prstGeom prst="rect">
            <a:avLst/>
          </a:prstGeom>
        </p:spPr>
      </p:pic>
      <p:pic>
        <p:nvPicPr>
          <p:cNvPr id="6" name="Picture 6"/>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7259300" y="4512908"/>
            <a:ext cx="390967" cy="630592"/>
          </a:xfrm>
          <a:prstGeom prst="rect">
            <a:avLst/>
          </a:prstGeom>
        </p:spPr>
      </p:pic>
      <p:pic>
        <p:nvPicPr>
          <p:cNvPr id="7" name="Picture 7"/>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7361189" y="8861053"/>
            <a:ext cx="390967" cy="630592"/>
          </a:xfrm>
          <a:prstGeom prst="rect">
            <a:avLst/>
          </a:prstGeom>
        </p:spPr>
      </p:pic>
      <p:sp>
        <p:nvSpPr>
          <p:cNvPr id="10" name="TextBox 10"/>
          <p:cNvSpPr txBox="1"/>
          <p:nvPr/>
        </p:nvSpPr>
        <p:spPr>
          <a:xfrm>
            <a:off x="1810339" y="8145401"/>
            <a:ext cx="7233872" cy="759503"/>
          </a:xfrm>
          <a:prstGeom prst="rect">
            <a:avLst/>
          </a:prstGeom>
        </p:spPr>
        <p:txBody>
          <a:bodyPr wrap="square" lIns="0" tIns="0" rIns="0" bIns="0" rtlCol="0" anchor="t">
            <a:spAutoFit/>
          </a:bodyPr>
          <a:lstStyle/>
          <a:p>
            <a:pPr>
              <a:lnSpc>
                <a:spcPts val="6480"/>
              </a:lnSpc>
            </a:pPr>
            <a:r>
              <a:rPr lang="en-US" sz="5400" dirty="0">
                <a:solidFill>
                  <a:srgbClr val="000000"/>
                </a:solidFill>
                <a:latin typeface="Montserrat Classic Bold"/>
              </a:rPr>
              <a:t>SONG </a:t>
            </a:r>
            <a:r>
              <a:rPr lang="en-US" sz="5400" dirty="0">
                <a:solidFill>
                  <a:srgbClr val="BD79FF"/>
                </a:solidFill>
                <a:latin typeface="Montserrat Classic Bold"/>
              </a:rPr>
              <a:t>PAGE</a:t>
            </a:r>
          </a:p>
        </p:txBody>
      </p:sp>
      <p:pic>
        <p:nvPicPr>
          <p:cNvPr id="11" name="Picture 10">
            <a:extLst>
              <a:ext uri="{FF2B5EF4-FFF2-40B4-BE49-F238E27FC236}">
                <a16:creationId xmlns:a16="http://schemas.microsoft.com/office/drawing/2014/main" id="{172C2D1C-B0B7-4C15-827B-ED6734C3B599}"/>
              </a:ext>
            </a:extLst>
          </p:cNvPr>
          <p:cNvPicPr/>
          <p:nvPr/>
        </p:nvPicPr>
        <p:blipFill>
          <a:blip r:embed="rId8"/>
          <a:stretch>
            <a:fillRect/>
          </a:stretch>
        </p:blipFill>
        <p:spPr>
          <a:xfrm>
            <a:off x="2667000" y="228414"/>
            <a:ext cx="8534400" cy="5029200"/>
          </a:xfrm>
          <a:prstGeom prst="rect">
            <a:avLst/>
          </a:prstGeom>
        </p:spPr>
      </p:pic>
      <p:pic>
        <p:nvPicPr>
          <p:cNvPr id="12" name="Picture 11">
            <a:extLst>
              <a:ext uri="{FF2B5EF4-FFF2-40B4-BE49-F238E27FC236}">
                <a16:creationId xmlns:a16="http://schemas.microsoft.com/office/drawing/2014/main" id="{C651F6BF-6AFC-490D-9761-8F4525681297}"/>
              </a:ext>
            </a:extLst>
          </p:cNvPr>
          <p:cNvPicPr/>
          <p:nvPr/>
        </p:nvPicPr>
        <p:blipFill>
          <a:blip r:embed="rId9"/>
          <a:stretch>
            <a:fillRect/>
          </a:stretch>
        </p:blipFill>
        <p:spPr>
          <a:xfrm>
            <a:off x="9044211" y="5408074"/>
            <a:ext cx="7559675" cy="444246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grpSp>
        <p:nvGrpSpPr>
          <p:cNvPr id="2" name="Group 2"/>
          <p:cNvGrpSpPr/>
          <p:nvPr/>
        </p:nvGrpSpPr>
        <p:grpSpPr>
          <a:xfrm>
            <a:off x="1654634" y="702842"/>
            <a:ext cx="1168110" cy="1515967"/>
            <a:chOff x="0" y="0"/>
            <a:chExt cx="1557480" cy="2021289"/>
          </a:xfrm>
        </p:grpSpPr>
        <p:pic>
          <p:nvPicPr>
            <p:cNvPr id="3" name="Picture 3"/>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672187"/>
              <a:ext cx="1349102" cy="1349102"/>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140724" y="0"/>
              <a:ext cx="416756" cy="672187"/>
            </a:xfrm>
            <a:prstGeom prst="rect">
              <a:avLst/>
            </a:prstGeom>
          </p:spPr>
        </p:pic>
      </p:grpSp>
      <p:pic>
        <p:nvPicPr>
          <p:cNvPr id="5" name="Picture 5"/>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5715963" y="2173279"/>
            <a:ext cx="1944393" cy="1944393"/>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7259300" y="4512908"/>
            <a:ext cx="390967" cy="6305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0371163" y="7937708"/>
            <a:ext cx="390967" cy="630592"/>
          </a:xfrm>
          <a:prstGeom prst="rect">
            <a:avLst/>
          </a:prstGeom>
        </p:spPr>
      </p:pic>
      <p:sp>
        <p:nvSpPr>
          <p:cNvPr id="9" name="TextBox 9"/>
          <p:cNvSpPr txBox="1"/>
          <p:nvPr/>
        </p:nvSpPr>
        <p:spPr>
          <a:xfrm>
            <a:off x="1229228" y="8158725"/>
            <a:ext cx="7377246" cy="819150"/>
          </a:xfrm>
          <a:prstGeom prst="rect">
            <a:avLst/>
          </a:prstGeom>
        </p:spPr>
        <p:txBody>
          <a:bodyPr lIns="0" tIns="0" rIns="0" bIns="0" rtlCol="0" anchor="t">
            <a:spAutoFit/>
          </a:bodyPr>
          <a:lstStyle/>
          <a:p>
            <a:pPr>
              <a:lnSpc>
                <a:spcPts val="6480"/>
              </a:lnSpc>
            </a:pPr>
            <a:r>
              <a:rPr lang="en-US" sz="5400" dirty="0">
                <a:solidFill>
                  <a:srgbClr val="FFFFFF"/>
                </a:solidFill>
                <a:latin typeface="Montserrat Classic Bold"/>
              </a:rPr>
              <a:t>LANGUAGE </a:t>
            </a:r>
            <a:r>
              <a:rPr lang="en-US" sz="5400" dirty="0">
                <a:solidFill>
                  <a:srgbClr val="BD79FF"/>
                </a:solidFill>
                <a:latin typeface="Montserrat Classic Bold"/>
              </a:rPr>
              <a:t>PAGE</a:t>
            </a:r>
          </a:p>
        </p:txBody>
      </p:sp>
      <p:pic>
        <p:nvPicPr>
          <p:cNvPr id="10" name="Picture 9">
            <a:extLst>
              <a:ext uri="{FF2B5EF4-FFF2-40B4-BE49-F238E27FC236}">
                <a16:creationId xmlns:a16="http://schemas.microsoft.com/office/drawing/2014/main" id="{3336C2C9-9192-4004-BE06-CF4FA7DE387D}"/>
              </a:ext>
            </a:extLst>
          </p:cNvPr>
          <p:cNvPicPr/>
          <p:nvPr/>
        </p:nvPicPr>
        <p:blipFill rotWithShape="1">
          <a:blip r:embed="rId6"/>
          <a:srcRect r="1408" b="1318"/>
          <a:stretch/>
        </p:blipFill>
        <p:spPr>
          <a:xfrm>
            <a:off x="4191000" y="1645825"/>
            <a:ext cx="10668000" cy="570747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308979" y="4925835"/>
            <a:ext cx="3138245" cy="261285"/>
          </a:xfrm>
          <a:prstGeom prst="rect">
            <a:avLst/>
          </a:prstGeom>
        </p:spPr>
        <p:txBody>
          <a:bodyPr lIns="0" tIns="0" rIns="0" bIns="0" rtlCol="0" anchor="t">
            <a:spAutoFit/>
          </a:bodyPr>
          <a:lstStyle/>
          <a:p>
            <a:pPr>
              <a:lnSpc>
                <a:spcPts val="1986"/>
              </a:lnSpc>
            </a:pPr>
            <a:r>
              <a:rPr lang="en-US" sz="1742" spc="641">
                <a:solidFill>
                  <a:srgbClr val="FFFFFF"/>
                </a:solidFill>
                <a:latin typeface="Montserrat Light Bold"/>
              </a:rPr>
              <a:t>MOBILE NUMBER</a:t>
            </a:r>
          </a:p>
        </p:txBody>
      </p:sp>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2137590">
            <a:off x="16322004" y="1049102"/>
            <a:ext cx="4449883" cy="2638519"/>
          </a:xfrm>
          <a:prstGeom prst="rect">
            <a:avLst/>
          </a:prstGeom>
        </p:spPr>
      </p:pic>
      <p:pic>
        <p:nvPicPr>
          <p:cNvPr id="4" name="Picture 4"/>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400280" y="1768972"/>
            <a:ext cx="1019131" cy="1019131"/>
          </a:xfrm>
          <a:prstGeom prst="rect">
            <a:avLst/>
          </a:prstGeom>
        </p:spPr>
      </p:pic>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2137590">
            <a:off x="-1799364" y="8457679"/>
            <a:ext cx="4449883" cy="2638519"/>
          </a:xfrm>
          <a:prstGeom prst="rect">
            <a:avLst/>
          </a:prstGeom>
        </p:spPr>
      </p:pic>
      <p:pic>
        <p:nvPicPr>
          <p:cNvPr id="6" name="Picture 6"/>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450991" y="7867299"/>
            <a:ext cx="1019131" cy="1019131"/>
          </a:xfrm>
          <a:prstGeom prst="rect">
            <a:avLst/>
          </a:prstGeom>
        </p:spPr>
      </p:pic>
      <p:pic>
        <p:nvPicPr>
          <p:cNvPr id="7" name="Picture 7"/>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858807" y="1355152"/>
            <a:ext cx="1019131" cy="1019131"/>
          </a:xfrm>
          <a:prstGeom prst="rect">
            <a:avLst/>
          </a:prstGeom>
        </p:spPr>
      </p:pic>
      <p:pic>
        <p:nvPicPr>
          <p:cNvPr id="8" name="Picture 8"/>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1450991" y="2374283"/>
            <a:ext cx="312567" cy="504140"/>
          </a:xfrm>
          <a:prstGeom prst="rect">
            <a:avLst/>
          </a:prstGeom>
        </p:spPr>
      </p:pic>
      <p:pic>
        <p:nvPicPr>
          <p:cNvPr id="9" name="Picture 9"/>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5347212" y="8263348"/>
            <a:ext cx="1019131" cy="1019131"/>
          </a:xfrm>
          <a:prstGeom prst="rect">
            <a:avLst/>
          </a:prstGeom>
        </p:spPr>
      </p:pic>
      <p:pic>
        <p:nvPicPr>
          <p:cNvPr id="10" name="Picture 10"/>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16280172" y="7471251"/>
            <a:ext cx="312567" cy="504140"/>
          </a:xfrm>
          <a:prstGeom prst="rect">
            <a:avLst/>
          </a:prstGeom>
        </p:spPr>
      </p:pic>
      <p:sp>
        <p:nvSpPr>
          <p:cNvPr id="11" name="TextBox 11"/>
          <p:cNvSpPr txBox="1"/>
          <p:nvPr/>
        </p:nvSpPr>
        <p:spPr>
          <a:xfrm>
            <a:off x="3260698" y="1345627"/>
            <a:ext cx="8617404" cy="1114680"/>
          </a:xfrm>
          <a:prstGeom prst="rect">
            <a:avLst/>
          </a:prstGeom>
        </p:spPr>
        <p:txBody>
          <a:bodyPr lIns="0" tIns="0" rIns="0" bIns="0" rtlCol="0" anchor="t">
            <a:spAutoFit/>
          </a:bodyPr>
          <a:lstStyle/>
          <a:p>
            <a:pPr>
              <a:lnSpc>
                <a:spcPts val="8702"/>
              </a:lnSpc>
            </a:pPr>
            <a:r>
              <a:rPr lang="en-US" sz="7251">
                <a:solidFill>
                  <a:srgbClr val="BD79FF"/>
                </a:solidFill>
                <a:latin typeface="Montserrat Classic Bold"/>
              </a:rPr>
              <a:t>ABSTRACT</a:t>
            </a:r>
          </a:p>
        </p:txBody>
      </p:sp>
      <p:sp>
        <p:nvSpPr>
          <p:cNvPr id="12" name="TextBox 12"/>
          <p:cNvSpPr txBox="1"/>
          <p:nvPr/>
        </p:nvSpPr>
        <p:spPr>
          <a:xfrm>
            <a:off x="1960556" y="3844877"/>
            <a:ext cx="14475900" cy="3443605"/>
          </a:xfrm>
          <a:prstGeom prst="rect">
            <a:avLst/>
          </a:prstGeom>
        </p:spPr>
        <p:txBody>
          <a:bodyPr lIns="0" tIns="0" rIns="0" bIns="0" rtlCol="0" anchor="t">
            <a:spAutoFit/>
          </a:bodyPr>
          <a:lstStyle/>
          <a:p>
            <a:pPr>
              <a:lnSpc>
                <a:spcPts val="3919"/>
              </a:lnSpc>
            </a:pPr>
            <a:r>
              <a:rPr lang="en-US" sz="2800" dirty="0">
                <a:solidFill>
                  <a:srgbClr val="000000"/>
                </a:solidFill>
                <a:latin typeface="Montserrat Bold"/>
              </a:rPr>
              <a:t>The aim of this project is the development of a centralized relational Music website.</a:t>
            </a:r>
          </a:p>
          <a:p>
            <a:pPr>
              <a:lnSpc>
                <a:spcPts val="3919"/>
              </a:lnSpc>
            </a:pPr>
            <a:endParaRPr lang="en-US" sz="2800" dirty="0">
              <a:solidFill>
                <a:srgbClr val="000000"/>
              </a:solidFill>
              <a:latin typeface="Montserrat Bold"/>
            </a:endParaRPr>
          </a:p>
          <a:p>
            <a:pPr algn="just">
              <a:lnSpc>
                <a:spcPts val="3919"/>
              </a:lnSpc>
            </a:pPr>
            <a:r>
              <a:rPr lang="en-US" sz="2800" dirty="0">
                <a:solidFill>
                  <a:srgbClr val="000000"/>
                </a:solidFill>
                <a:latin typeface="Montserrat Bold"/>
              </a:rPr>
              <a:t>This website provides users to make accounts and utilize the software to access Music and songs. This will be achieved by implementation of Database management and using a GUI interface for the complete software.</a:t>
            </a:r>
          </a:p>
          <a:p>
            <a:pPr algn="ctr">
              <a:lnSpc>
                <a:spcPts val="3919"/>
              </a:lnSpc>
            </a:pPr>
            <a:endParaRPr lang="en-US" sz="2800" dirty="0">
              <a:solidFill>
                <a:srgbClr val="000000"/>
              </a:solidFill>
              <a:latin typeface="Montserrat Bold"/>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grpSp>
        <p:nvGrpSpPr>
          <p:cNvPr id="2" name="Group 2"/>
          <p:cNvGrpSpPr/>
          <p:nvPr/>
        </p:nvGrpSpPr>
        <p:grpSpPr>
          <a:xfrm>
            <a:off x="1654634" y="702842"/>
            <a:ext cx="1168110" cy="1515967"/>
            <a:chOff x="0" y="0"/>
            <a:chExt cx="1557480" cy="2021289"/>
          </a:xfrm>
        </p:grpSpPr>
        <p:pic>
          <p:nvPicPr>
            <p:cNvPr id="3" name="Picture 3"/>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672187"/>
              <a:ext cx="1349102" cy="1349102"/>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140724" y="0"/>
              <a:ext cx="416756" cy="672187"/>
            </a:xfrm>
            <a:prstGeom prst="rect">
              <a:avLst/>
            </a:prstGeom>
          </p:spPr>
        </p:pic>
      </p:grpSp>
      <p:pic>
        <p:nvPicPr>
          <p:cNvPr id="5" name="Picture 5"/>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5715963" y="2173279"/>
            <a:ext cx="1944393" cy="1944393"/>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7259300" y="4512908"/>
            <a:ext cx="390967" cy="6305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0371163" y="7937708"/>
            <a:ext cx="390967" cy="630592"/>
          </a:xfrm>
          <a:prstGeom prst="rect">
            <a:avLst/>
          </a:prstGeom>
        </p:spPr>
      </p:pic>
      <p:pic>
        <p:nvPicPr>
          <p:cNvPr id="11" name="Picture 10">
            <a:extLst>
              <a:ext uri="{FF2B5EF4-FFF2-40B4-BE49-F238E27FC236}">
                <a16:creationId xmlns:a16="http://schemas.microsoft.com/office/drawing/2014/main" id="{6E53F0D1-2ABA-44CB-99F9-F5D628F29FB3}"/>
              </a:ext>
            </a:extLst>
          </p:cNvPr>
          <p:cNvPicPr/>
          <p:nvPr/>
        </p:nvPicPr>
        <p:blipFill rotWithShape="1">
          <a:blip r:embed="rId6"/>
          <a:srcRect r="937" b="1776"/>
          <a:stretch/>
        </p:blipFill>
        <p:spPr>
          <a:xfrm>
            <a:off x="3237765" y="352894"/>
            <a:ext cx="12154636" cy="5933606"/>
          </a:xfrm>
          <a:prstGeom prst="rect">
            <a:avLst/>
          </a:prstGeom>
        </p:spPr>
      </p:pic>
      <p:sp>
        <p:nvSpPr>
          <p:cNvPr id="12" name="TextBox 11">
            <a:extLst>
              <a:ext uri="{FF2B5EF4-FFF2-40B4-BE49-F238E27FC236}">
                <a16:creationId xmlns:a16="http://schemas.microsoft.com/office/drawing/2014/main" id="{1E2A786D-D1C1-4A00-AD11-486B3ACF67E7}"/>
              </a:ext>
            </a:extLst>
          </p:cNvPr>
          <p:cNvSpPr txBox="1"/>
          <p:nvPr/>
        </p:nvSpPr>
        <p:spPr>
          <a:xfrm>
            <a:off x="228600" y="7446320"/>
            <a:ext cx="9144000" cy="2518959"/>
          </a:xfrm>
          <a:prstGeom prst="rect">
            <a:avLst/>
          </a:prstGeom>
          <a:noFill/>
        </p:spPr>
        <p:txBody>
          <a:bodyPr wrap="square">
            <a:spAutoFit/>
          </a:bodyPr>
          <a:lstStyle/>
          <a:p>
            <a:pPr>
              <a:lnSpc>
                <a:spcPts val="6480"/>
              </a:lnSpc>
            </a:pPr>
            <a:r>
              <a:rPr lang="en-IN" sz="5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PAGE INSIDE </a:t>
            </a:r>
            <a:r>
              <a:rPr lang="en-IN" sz="5400" b="1" dirty="0">
                <a:solidFill>
                  <a:srgbClr val="BD79FF"/>
                </a:solidFill>
                <a:effectLst/>
                <a:latin typeface="Calibri" panose="020F0502020204030204" pitchFamily="34" charset="0"/>
                <a:ea typeface="Calibri" panose="020F0502020204030204" pitchFamily="34" charset="0"/>
                <a:cs typeface="Times New Roman" panose="02020603050405020304" pitchFamily="18" charset="0"/>
              </a:rPr>
              <a:t>LANGUAGE</a:t>
            </a:r>
            <a:r>
              <a:rPr lang="en-IN" sz="5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(ANY LANGUAGE BUTTON)</a:t>
            </a:r>
            <a:endParaRPr lang="en-IN" sz="5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ts val="6480"/>
              </a:lnSpc>
            </a:pPr>
            <a:endParaRPr lang="en-US" sz="5400" dirty="0">
              <a:solidFill>
                <a:schemeClr val="bg1"/>
              </a:solidFill>
              <a:latin typeface="Montserrat Classic Bold"/>
            </a:endParaRPr>
          </a:p>
        </p:txBody>
      </p:sp>
    </p:spTree>
    <p:extLst>
      <p:ext uri="{BB962C8B-B14F-4D97-AF65-F5344CB8AC3E}">
        <p14:creationId xmlns:p14="http://schemas.microsoft.com/office/powerpoint/2010/main" val="36948338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20371" y="270717"/>
            <a:ext cx="1168110" cy="1515967"/>
            <a:chOff x="0" y="0"/>
            <a:chExt cx="1557480" cy="2021289"/>
          </a:xfrm>
        </p:grpSpPr>
        <p:pic>
          <p:nvPicPr>
            <p:cNvPr id="3" name="Picture 3"/>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672187"/>
              <a:ext cx="1349102" cy="1349102"/>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140724" y="0"/>
              <a:ext cx="416756" cy="672187"/>
            </a:xfrm>
            <a:prstGeom prst="rect">
              <a:avLst/>
            </a:prstGeom>
          </p:spPr>
        </p:pic>
      </p:grpSp>
      <p:pic>
        <p:nvPicPr>
          <p:cNvPr id="5" name="Picture 5"/>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5715963" y="2173279"/>
            <a:ext cx="1944393" cy="1944393"/>
          </a:xfrm>
          <a:prstGeom prst="rect">
            <a:avLst/>
          </a:prstGeom>
        </p:spPr>
      </p:pic>
      <p:pic>
        <p:nvPicPr>
          <p:cNvPr id="6" name="Picture 6"/>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7259300" y="4512908"/>
            <a:ext cx="390967" cy="630592"/>
          </a:xfrm>
          <a:prstGeom prst="rect">
            <a:avLst/>
          </a:prstGeom>
        </p:spPr>
      </p:pic>
      <p:pic>
        <p:nvPicPr>
          <p:cNvPr id="7" name="Picture 7"/>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6297193" y="8627708"/>
            <a:ext cx="390967" cy="630592"/>
          </a:xfrm>
          <a:prstGeom prst="rect">
            <a:avLst/>
          </a:prstGeom>
        </p:spPr>
      </p:pic>
      <p:sp>
        <p:nvSpPr>
          <p:cNvPr id="10" name="TextBox 10"/>
          <p:cNvSpPr txBox="1"/>
          <p:nvPr/>
        </p:nvSpPr>
        <p:spPr>
          <a:xfrm>
            <a:off x="2133600" y="750612"/>
            <a:ext cx="7377246" cy="759503"/>
          </a:xfrm>
          <a:prstGeom prst="rect">
            <a:avLst/>
          </a:prstGeom>
        </p:spPr>
        <p:txBody>
          <a:bodyPr lIns="0" tIns="0" rIns="0" bIns="0" rtlCol="0" anchor="t">
            <a:spAutoFit/>
          </a:bodyPr>
          <a:lstStyle/>
          <a:p>
            <a:pPr>
              <a:lnSpc>
                <a:spcPts val="6480"/>
              </a:lnSpc>
            </a:pPr>
            <a:r>
              <a:rPr lang="en-US" sz="5400" dirty="0">
                <a:solidFill>
                  <a:srgbClr val="000000"/>
                </a:solidFill>
                <a:latin typeface="Montserrat Classic Bold"/>
              </a:rPr>
              <a:t>ARTIST </a:t>
            </a:r>
            <a:r>
              <a:rPr lang="en-US" sz="5400" dirty="0">
                <a:solidFill>
                  <a:srgbClr val="BD79FF"/>
                </a:solidFill>
                <a:latin typeface="Montserrat Classic Bold"/>
              </a:rPr>
              <a:t>PAGE</a:t>
            </a:r>
          </a:p>
        </p:txBody>
      </p:sp>
      <p:pic>
        <p:nvPicPr>
          <p:cNvPr id="11" name="Picture 10">
            <a:extLst>
              <a:ext uri="{FF2B5EF4-FFF2-40B4-BE49-F238E27FC236}">
                <a16:creationId xmlns:a16="http://schemas.microsoft.com/office/drawing/2014/main" id="{5F9ED723-1718-4A42-86AB-56D3263F2732}"/>
              </a:ext>
            </a:extLst>
          </p:cNvPr>
          <p:cNvPicPr/>
          <p:nvPr/>
        </p:nvPicPr>
        <p:blipFill>
          <a:blip r:embed="rId8"/>
          <a:stretch>
            <a:fillRect/>
          </a:stretch>
        </p:blipFill>
        <p:spPr>
          <a:xfrm>
            <a:off x="665442" y="2038500"/>
            <a:ext cx="14498358" cy="76770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20371" y="270717"/>
            <a:ext cx="1168110" cy="1515967"/>
            <a:chOff x="0" y="0"/>
            <a:chExt cx="1557480" cy="2021289"/>
          </a:xfrm>
        </p:grpSpPr>
        <p:pic>
          <p:nvPicPr>
            <p:cNvPr id="3" name="Picture 3"/>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672187"/>
              <a:ext cx="1349102" cy="1349102"/>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140724" y="0"/>
              <a:ext cx="416756" cy="672187"/>
            </a:xfrm>
            <a:prstGeom prst="rect">
              <a:avLst/>
            </a:prstGeom>
          </p:spPr>
        </p:pic>
      </p:grpSp>
      <p:pic>
        <p:nvPicPr>
          <p:cNvPr id="5" name="Picture 5"/>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5715963" y="2173279"/>
            <a:ext cx="1944393" cy="1944393"/>
          </a:xfrm>
          <a:prstGeom prst="rect">
            <a:avLst/>
          </a:prstGeom>
        </p:spPr>
      </p:pic>
      <p:pic>
        <p:nvPicPr>
          <p:cNvPr id="6" name="Picture 6"/>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7259300" y="4512908"/>
            <a:ext cx="390967" cy="630592"/>
          </a:xfrm>
          <a:prstGeom prst="rect">
            <a:avLst/>
          </a:prstGeom>
        </p:spPr>
      </p:pic>
      <p:pic>
        <p:nvPicPr>
          <p:cNvPr id="7" name="Picture 7"/>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6297193" y="8627708"/>
            <a:ext cx="390967" cy="630592"/>
          </a:xfrm>
          <a:prstGeom prst="rect">
            <a:avLst/>
          </a:prstGeom>
        </p:spPr>
      </p:pic>
      <p:sp>
        <p:nvSpPr>
          <p:cNvPr id="10" name="TextBox 10"/>
          <p:cNvSpPr txBox="1"/>
          <p:nvPr/>
        </p:nvSpPr>
        <p:spPr>
          <a:xfrm>
            <a:off x="748080" y="8127268"/>
            <a:ext cx="7377246" cy="1631472"/>
          </a:xfrm>
          <a:prstGeom prst="rect">
            <a:avLst/>
          </a:prstGeom>
        </p:spPr>
        <p:txBody>
          <a:bodyPr lIns="0" tIns="0" rIns="0" bIns="0" rtlCol="0" anchor="t">
            <a:spAutoFit/>
          </a:bodyPr>
          <a:lstStyle/>
          <a:p>
            <a:pPr>
              <a:lnSpc>
                <a:spcPts val="6480"/>
              </a:lnSpc>
            </a:pPr>
            <a:r>
              <a:rPr lang="en-US" sz="5400" b="1" dirty="0"/>
              <a:t>PAGE INSIDE</a:t>
            </a:r>
            <a:r>
              <a:rPr lang="en-US" sz="5400" dirty="0">
                <a:solidFill>
                  <a:srgbClr val="BD79FF"/>
                </a:solidFill>
                <a:latin typeface="Montserrat Classic Bold"/>
              </a:rPr>
              <a:t> ARTIST</a:t>
            </a:r>
            <a:r>
              <a:rPr lang="en-US" sz="5400" b="1" dirty="0"/>
              <a:t>, VIEW BUTTON:</a:t>
            </a:r>
            <a:endParaRPr lang="en-US" sz="5400" b="1" dirty="0">
              <a:solidFill>
                <a:srgbClr val="BD79FF"/>
              </a:solidFill>
              <a:latin typeface="Montserrat Classic Bold"/>
            </a:endParaRPr>
          </a:p>
        </p:txBody>
      </p:sp>
      <p:pic>
        <p:nvPicPr>
          <p:cNvPr id="11" name="Picture 10">
            <a:extLst>
              <a:ext uri="{FF2B5EF4-FFF2-40B4-BE49-F238E27FC236}">
                <a16:creationId xmlns:a16="http://schemas.microsoft.com/office/drawing/2014/main" id="{D091152E-70B4-4E8D-865D-0F0A3190A90C}"/>
              </a:ext>
            </a:extLst>
          </p:cNvPr>
          <p:cNvPicPr/>
          <p:nvPr/>
        </p:nvPicPr>
        <p:blipFill>
          <a:blip r:embed="rId8">
            <a:extLst>
              <a:ext uri="{28A0092B-C50C-407E-A947-70E740481C1C}">
                <a14:useLocalDpi xmlns:a14="http://schemas.microsoft.com/office/drawing/2010/main" val="0"/>
              </a:ext>
            </a:extLst>
          </a:blip>
          <a:stretch>
            <a:fillRect/>
          </a:stretch>
        </p:blipFill>
        <p:spPr>
          <a:xfrm>
            <a:off x="2744024" y="540104"/>
            <a:ext cx="12419776" cy="6584595"/>
          </a:xfrm>
          <a:prstGeom prst="rect">
            <a:avLst/>
          </a:prstGeom>
        </p:spPr>
      </p:pic>
    </p:spTree>
    <p:extLst>
      <p:ext uri="{BB962C8B-B14F-4D97-AF65-F5344CB8AC3E}">
        <p14:creationId xmlns:p14="http://schemas.microsoft.com/office/powerpoint/2010/main" val="21714622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grpSp>
        <p:nvGrpSpPr>
          <p:cNvPr id="2" name="Group 2"/>
          <p:cNvGrpSpPr/>
          <p:nvPr/>
        </p:nvGrpSpPr>
        <p:grpSpPr>
          <a:xfrm>
            <a:off x="1654634" y="702842"/>
            <a:ext cx="1168110" cy="1515967"/>
            <a:chOff x="0" y="0"/>
            <a:chExt cx="1557480" cy="2021289"/>
          </a:xfrm>
        </p:grpSpPr>
        <p:pic>
          <p:nvPicPr>
            <p:cNvPr id="3" name="Picture 3"/>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672187"/>
              <a:ext cx="1349102" cy="1349102"/>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140724" y="0"/>
              <a:ext cx="416756" cy="672187"/>
            </a:xfrm>
            <a:prstGeom prst="rect">
              <a:avLst/>
            </a:prstGeom>
          </p:spPr>
        </p:pic>
      </p:grpSp>
      <p:pic>
        <p:nvPicPr>
          <p:cNvPr id="5" name="Picture 5"/>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5715963" y="2173279"/>
            <a:ext cx="1944393" cy="1944393"/>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7259300" y="4512908"/>
            <a:ext cx="390967" cy="6305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0371163" y="7937708"/>
            <a:ext cx="390967" cy="630592"/>
          </a:xfrm>
          <a:prstGeom prst="rect">
            <a:avLst/>
          </a:prstGeom>
        </p:spPr>
      </p:pic>
      <p:sp>
        <p:nvSpPr>
          <p:cNvPr id="9" name="TextBox 9"/>
          <p:cNvSpPr txBox="1"/>
          <p:nvPr/>
        </p:nvSpPr>
        <p:spPr>
          <a:xfrm>
            <a:off x="1229228" y="8158725"/>
            <a:ext cx="7377246" cy="819150"/>
          </a:xfrm>
          <a:prstGeom prst="rect">
            <a:avLst/>
          </a:prstGeom>
        </p:spPr>
        <p:txBody>
          <a:bodyPr lIns="0" tIns="0" rIns="0" bIns="0" rtlCol="0" anchor="t">
            <a:spAutoFit/>
          </a:bodyPr>
          <a:lstStyle/>
          <a:p>
            <a:pPr>
              <a:lnSpc>
                <a:spcPts val="6480"/>
              </a:lnSpc>
            </a:pPr>
            <a:r>
              <a:rPr lang="en-US" sz="5400">
                <a:solidFill>
                  <a:srgbClr val="FFFFFF"/>
                </a:solidFill>
                <a:latin typeface="Montserrat Classic Bold"/>
              </a:rPr>
              <a:t>GENRE </a:t>
            </a:r>
            <a:r>
              <a:rPr lang="en-US" sz="5400">
                <a:solidFill>
                  <a:srgbClr val="BD79FF"/>
                </a:solidFill>
                <a:latin typeface="Montserrat Classic Bold"/>
              </a:rPr>
              <a:t>PAGE</a:t>
            </a:r>
          </a:p>
        </p:txBody>
      </p:sp>
      <p:pic>
        <p:nvPicPr>
          <p:cNvPr id="10" name="Picture 9">
            <a:extLst>
              <a:ext uri="{FF2B5EF4-FFF2-40B4-BE49-F238E27FC236}">
                <a16:creationId xmlns:a16="http://schemas.microsoft.com/office/drawing/2014/main" id="{2699FDC5-0BBE-4015-9AAE-40DABD80BBB9}"/>
              </a:ext>
            </a:extLst>
          </p:cNvPr>
          <p:cNvPicPr/>
          <p:nvPr/>
        </p:nvPicPr>
        <p:blipFill rotWithShape="1">
          <a:blip r:embed="rId6"/>
          <a:srcRect r="1493" b="1205"/>
          <a:stretch/>
        </p:blipFill>
        <p:spPr>
          <a:xfrm>
            <a:off x="3352800" y="954912"/>
            <a:ext cx="11887200" cy="6245988"/>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grpSp>
        <p:nvGrpSpPr>
          <p:cNvPr id="2" name="Group 2"/>
          <p:cNvGrpSpPr/>
          <p:nvPr/>
        </p:nvGrpSpPr>
        <p:grpSpPr>
          <a:xfrm>
            <a:off x="1654634" y="702842"/>
            <a:ext cx="1168110" cy="1515967"/>
            <a:chOff x="0" y="0"/>
            <a:chExt cx="1557480" cy="2021289"/>
          </a:xfrm>
        </p:grpSpPr>
        <p:pic>
          <p:nvPicPr>
            <p:cNvPr id="3" name="Picture 3"/>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672187"/>
              <a:ext cx="1349102" cy="1349102"/>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140724" y="0"/>
              <a:ext cx="416756" cy="672187"/>
            </a:xfrm>
            <a:prstGeom prst="rect">
              <a:avLst/>
            </a:prstGeom>
          </p:spPr>
        </p:pic>
      </p:grpSp>
      <p:pic>
        <p:nvPicPr>
          <p:cNvPr id="5" name="Picture 5"/>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5715963" y="2173279"/>
            <a:ext cx="1944393" cy="1944393"/>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7259300" y="4512908"/>
            <a:ext cx="390967" cy="6305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0371163" y="7937708"/>
            <a:ext cx="390967" cy="630592"/>
          </a:xfrm>
          <a:prstGeom prst="rect">
            <a:avLst/>
          </a:prstGeom>
        </p:spPr>
      </p:pic>
      <p:sp>
        <p:nvSpPr>
          <p:cNvPr id="9" name="TextBox 9"/>
          <p:cNvSpPr txBox="1"/>
          <p:nvPr/>
        </p:nvSpPr>
        <p:spPr>
          <a:xfrm>
            <a:off x="1213988" y="7437268"/>
            <a:ext cx="7377246" cy="1631472"/>
          </a:xfrm>
          <a:prstGeom prst="rect">
            <a:avLst/>
          </a:prstGeom>
        </p:spPr>
        <p:txBody>
          <a:bodyPr lIns="0" tIns="0" rIns="0" bIns="0" rtlCol="0" anchor="t">
            <a:spAutoFit/>
          </a:bodyPr>
          <a:lstStyle/>
          <a:p>
            <a:pPr>
              <a:lnSpc>
                <a:spcPts val="6480"/>
              </a:lnSpc>
            </a:pPr>
            <a:r>
              <a:rPr lang="en-US" sz="5400" dirty="0">
                <a:solidFill>
                  <a:schemeClr val="bg1"/>
                </a:solidFill>
              </a:rPr>
              <a:t>INSIDE </a:t>
            </a:r>
            <a:r>
              <a:rPr lang="en-US" sz="5400" dirty="0">
                <a:solidFill>
                  <a:srgbClr val="BD79FF"/>
                </a:solidFill>
              </a:rPr>
              <a:t>GENRE</a:t>
            </a:r>
            <a:r>
              <a:rPr lang="en-US" sz="5400" dirty="0">
                <a:solidFill>
                  <a:schemeClr val="bg1"/>
                </a:solidFill>
              </a:rPr>
              <a:t> BUTTONS (ANY BUTTON CLICKED)</a:t>
            </a:r>
            <a:endParaRPr lang="en-US" sz="5400" b="1" dirty="0">
              <a:solidFill>
                <a:schemeClr val="bg1"/>
              </a:solidFill>
              <a:latin typeface="Montserrat Classic Bold"/>
            </a:endParaRPr>
          </a:p>
        </p:txBody>
      </p:sp>
      <p:pic>
        <p:nvPicPr>
          <p:cNvPr id="11" name="Picture 10">
            <a:extLst>
              <a:ext uri="{FF2B5EF4-FFF2-40B4-BE49-F238E27FC236}">
                <a16:creationId xmlns:a16="http://schemas.microsoft.com/office/drawing/2014/main" id="{BCF45B9B-0A64-4B46-827A-CC0B85F3D069}"/>
              </a:ext>
            </a:extLst>
          </p:cNvPr>
          <p:cNvPicPr/>
          <p:nvPr/>
        </p:nvPicPr>
        <p:blipFill>
          <a:blip r:embed="rId6"/>
          <a:stretch>
            <a:fillRect/>
          </a:stretch>
        </p:blipFill>
        <p:spPr>
          <a:xfrm>
            <a:off x="3887614" y="954912"/>
            <a:ext cx="11276185" cy="6017388"/>
          </a:xfrm>
          <a:prstGeom prst="rect">
            <a:avLst/>
          </a:prstGeom>
        </p:spPr>
      </p:pic>
    </p:spTree>
    <p:extLst>
      <p:ext uri="{BB962C8B-B14F-4D97-AF65-F5344CB8AC3E}">
        <p14:creationId xmlns:p14="http://schemas.microsoft.com/office/powerpoint/2010/main" val="32910480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308979" y="4925835"/>
            <a:ext cx="3138245" cy="261285"/>
          </a:xfrm>
          <a:prstGeom prst="rect">
            <a:avLst/>
          </a:prstGeom>
        </p:spPr>
        <p:txBody>
          <a:bodyPr lIns="0" tIns="0" rIns="0" bIns="0" rtlCol="0" anchor="t">
            <a:spAutoFit/>
          </a:bodyPr>
          <a:lstStyle/>
          <a:p>
            <a:pPr>
              <a:lnSpc>
                <a:spcPts val="1986"/>
              </a:lnSpc>
            </a:pPr>
            <a:r>
              <a:rPr lang="en-US" sz="1742" spc="641">
                <a:solidFill>
                  <a:srgbClr val="FFFFFF"/>
                </a:solidFill>
                <a:latin typeface="Montserrat Light Bold"/>
              </a:rPr>
              <a:t>MOBILE NUMBER</a:t>
            </a:r>
          </a:p>
        </p:txBody>
      </p:sp>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2137590">
            <a:off x="16322004" y="1049102"/>
            <a:ext cx="4449883" cy="2638519"/>
          </a:xfrm>
          <a:prstGeom prst="rect">
            <a:avLst/>
          </a:prstGeom>
        </p:spPr>
      </p:pic>
      <p:pic>
        <p:nvPicPr>
          <p:cNvPr id="4" name="Picture 4"/>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400280" y="1768972"/>
            <a:ext cx="1019131" cy="1019131"/>
          </a:xfrm>
          <a:prstGeom prst="rect">
            <a:avLst/>
          </a:prstGeom>
        </p:spPr>
      </p:pic>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2137590">
            <a:off x="-2313922" y="8933179"/>
            <a:ext cx="4449883" cy="2638519"/>
          </a:xfrm>
          <a:prstGeom prst="rect">
            <a:avLst/>
          </a:prstGeom>
        </p:spPr>
      </p:pic>
      <p:pic>
        <p:nvPicPr>
          <p:cNvPr id="6" name="Picture 6"/>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097708" y="8364187"/>
            <a:ext cx="1019131" cy="1019131"/>
          </a:xfrm>
          <a:prstGeom prst="rect">
            <a:avLst/>
          </a:prstGeom>
        </p:spPr>
      </p:pic>
      <p:pic>
        <p:nvPicPr>
          <p:cNvPr id="7" name="Picture 7"/>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858807" y="1355152"/>
            <a:ext cx="1019131" cy="1019131"/>
          </a:xfrm>
          <a:prstGeom prst="rect">
            <a:avLst/>
          </a:prstGeom>
        </p:spPr>
      </p:pic>
      <p:pic>
        <p:nvPicPr>
          <p:cNvPr id="8" name="Picture 8"/>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1450991" y="2374283"/>
            <a:ext cx="312567" cy="504140"/>
          </a:xfrm>
          <a:prstGeom prst="rect">
            <a:avLst/>
          </a:prstGeom>
        </p:spPr>
      </p:pic>
      <p:pic>
        <p:nvPicPr>
          <p:cNvPr id="9" name="Picture 9"/>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5347212" y="8263348"/>
            <a:ext cx="1019131" cy="1019131"/>
          </a:xfrm>
          <a:prstGeom prst="rect">
            <a:avLst/>
          </a:prstGeom>
        </p:spPr>
      </p:pic>
      <p:pic>
        <p:nvPicPr>
          <p:cNvPr id="10" name="Picture 10"/>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16280172" y="7471251"/>
            <a:ext cx="312567" cy="504140"/>
          </a:xfrm>
          <a:prstGeom prst="rect">
            <a:avLst/>
          </a:prstGeom>
        </p:spPr>
      </p:pic>
      <p:sp>
        <p:nvSpPr>
          <p:cNvPr id="11" name="TextBox 11"/>
          <p:cNvSpPr txBox="1"/>
          <p:nvPr/>
        </p:nvSpPr>
        <p:spPr>
          <a:xfrm>
            <a:off x="3260698" y="1345627"/>
            <a:ext cx="8617404" cy="1114680"/>
          </a:xfrm>
          <a:prstGeom prst="rect">
            <a:avLst/>
          </a:prstGeom>
        </p:spPr>
        <p:txBody>
          <a:bodyPr lIns="0" tIns="0" rIns="0" bIns="0" rtlCol="0" anchor="t">
            <a:spAutoFit/>
          </a:bodyPr>
          <a:lstStyle/>
          <a:p>
            <a:pPr>
              <a:lnSpc>
                <a:spcPts val="8702"/>
              </a:lnSpc>
            </a:pPr>
            <a:r>
              <a:rPr lang="en-US" sz="7251" dirty="0">
                <a:solidFill>
                  <a:srgbClr val="BD79FF"/>
                </a:solidFill>
                <a:latin typeface="Montserrat Classic Bold"/>
              </a:rPr>
              <a:t>CONCLUSION</a:t>
            </a:r>
          </a:p>
        </p:txBody>
      </p:sp>
      <p:sp>
        <p:nvSpPr>
          <p:cNvPr id="12" name="TextBox 12"/>
          <p:cNvSpPr txBox="1"/>
          <p:nvPr/>
        </p:nvSpPr>
        <p:spPr>
          <a:xfrm>
            <a:off x="662906" y="3032732"/>
            <a:ext cx="15773549" cy="2427459"/>
          </a:xfrm>
          <a:prstGeom prst="rect">
            <a:avLst/>
          </a:prstGeom>
        </p:spPr>
        <p:txBody>
          <a:bodyPr lIns="0" tIns="0" rIns="0" bIns="0" rtlCol="0" anchor="t">
            <a:spAutoFit/>
          </a:bodyPr>
          <a:lstStyle/>
          <a:p>
            <a:pPr>
              <a:lnSpc>
                <a:spcPts val="4759"/>
              </a:lnSpc>
            </a:pPr>
            <a:r>
              <a:rPr lang="en-US" sz="3600" dirty="0">
                <a:latin typeface="Open Sans Light" panose="020B0306030504020204" pitchFamily="34" charset="0"/>
                <a:ea typeface="Open Sans Light" panose="020B0306030504020204" pitchFamily="34" charset="0"/>
                <a:cs typeface="Open Sans Light" panose="020B0306030504020204" pitchFamily="34" charset="0"/>
              </a:rPr>
              <a:t>Concluding the project, the concept of SQL, PHP and front end – HTML, CSS was applied to build the website. Furthermore, in future we will try to add audio interface and feature to add songs in a playlist can also be implemented.</a:t>
            </a:r>
            <a:endParaRPr lang="en-US" sz="3400" dirty="0">
              <a:solidFill>
                <a:srgbClr val="000000"/>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4" name="TextBox 13">
            <a:extLst>
              <a:ext uri="{FF2B5EF4-FFF2-40B4-BE49-F238E27FC236}">
                <a16:creationId xmlns:a16="http://schemas.microsoft.com/office/drawing/2014/main" id="{C0EB7FA0-08FC-46A9-A9A7-9AA33B36633D}"/>
              </a:ext>
            </a:extLst>
          </p:cNvPr>
          <p:cNvSpPr txBox="1"/>
          <p:nvPr/>
        </p:nvSpPr>
        <p:spPr>
          <a:xfrm>
            <a:off x="411722" y="5472465"/>
            <a:ext cx="11650980" cy="1063433"/>
          </a:xfrm>
          <a:prstGeom prst="rect">
            <a:avLst/>
          </a:prstGeom>
          <a:noFill/>
        </p:spPr>
        <p:txBody>
          <a:bodyPr wrap="square">
            <a:spAutoFit/>
          </a:bodyPr>
          <a:lstStyle/>
          <a:p>
            <a:pPr>
              <a:lnSpc>
                <a:spcPts val="8702"/>
              </a:lnSpc>
            </a:pPr>
            <a:r>
              <a:rPr lang="en-US" sz="5400" dirty="0">
                <a:solidFill>
                  <a:srgbClr val="BD79FF"/>
                </a:solidFill>
                <a:latin typeface="Montserrat Classic Bold"/>
              </a:rPr>
              <a:t>BILIOGRAPHY</a:t>
            </a:r>
          </a:p>
        </p:txBody>
      </p:sp>
      <p:sp>
        <p:nvSpPr>
          <p:cNvPr id="16" name="TextBox 15">
            <a:extLst>
              <a:ext uri="{FF2B5EF4-FFF2-40B4-BE49-F238E27FC236}">
                <a16:creationId xmlns:a16="http://schemas.microsoft.com/office/drawing/2014/main" id="{84FEB606-2360-4AA7-85AC-5426233BD2BD}"/>
              </a:ext>
            </a:extLst>
          </p:cNvPr>
          <p:cNvSpPr txBox="1"/>
          <p:nvPr/>
        </p:nvSpPr>
        <p:spPr>
          <a:xfrm>
            <a:off x="2784300" y="6614818"/>
            <a:ext cx="4540548" cy="2799869"/>
          </a:xfrm>
          <a:prstGeom prst="rect">
            <a:avLst/>
          </a:prstGeom>
          <a:noFill/>
        </p:spPr>
        <p:txBody>
          <a:bodyPr wrap="square">
            <a:spAutoFit/>
          </a:bodyPr>
          <a:lstStyle/>
          <a:p>
            <a:pPr>
              <a:lnSpc>
                <a:spcPct val="150000"/>
              </a:lnSpc>
            </a:pPr>
            <a:r>
              <a:rPr lang="en-US" sz="2400" dirty="0">
                <a:solidFill>
                  <a:srgbClr val="000000"/>
                </a:solidFill>
                <a:latin typeface="Montserrat Bold"/>
                <a:hlinkClick r:id="rId10"/>
              </a:rPr>
              <a:t>https://www.udemy.com/</a:t>
            </a:r>
            <a:endParaRPr lang="en-US" sz="2400" dirty="0">
              <a:solidFill>
                <a:srgbClr val="000000"/>
              </a:solidFill>
              <a:latin typeface="Montserrat Bold"/>
            </a:endParaRPr>
          </a:p>
          <a:p>
            <a:pPr>
              <a:lnSpc>
                <a:spcPct val="150000"/>
              </a:lnSpc>
            </a:pPr>
            <a:r>
              <a:rPr lang="en-IN" sz="2400" dirty="0">
                <a:hlinkClick r:id="rId11"/>
              </a:rPr>
              <a:t>http://www.stackoverflow.com</a:t>
            </a:r>
            <a:endParaRPr lang="en-IN" sz="2400" dirty="0"/>
          </a:p>
          <a:p>
            <a:pPr>
              <a:lnSpc>
                <a:spcPct val="150000"/>
              </a:lnSpc>
            </a:pPr>
            <a:r>
              <a:rPr lang="en-IN" sz="2400" b="1" i="0" u="none" strike="noStrike" baseline="0" dirty="0">
                <a:solidFill>
                  <a:srgbClr val="000000"/>
                </a:solidFill>
                <a:latin typeface="Calibri" panose="020F0502020204030204" pitchFamily="34" charset="0"/>
                <a:hlinkClick r:id="rId12"/>
              </a:rPr>
              <a:t>http://www.geeksforgeeks.com</a:t>
            </a:r>
            <a:r>
              <a:rPr lang="en-IN" sz="2400" b="1" i="0" u="none" strike="noStrike" baseline="0" dirty="0">
                <a:solidFill>
                  <a:srgbClr val="000000"/>
                </a:solidFill>
                <a:latin typeface="Calibri" panose="020F0502020204030204" pitchFamily="34" charset="0"/>
              </a:rPr>
              <a:t> </a:t>
            </a:r>
            <a:endParaRPr lang="en-IN" sz="2400" dirty="0"/>
          </a:p>
          <a:p>
            <a:pPr>
              <a:lnSpc>
                <a:spcPct val="150000"/>
              </a:lnSpc>
            </a:pPr>
            <a:endParaRPr lang="en-IN" sz="2400" dirty="0"/>
          </a:p>
          <a:p>
            <a:pPr>
              <a:lnSpc>
                <a:spcPct val="150000"/>
              </a:lnSpc>
            </a:pPr>
            <a:endParaRPr lang="en-US" sz="2400" dirty="0">
              <a:solidFill>
                <a:srgbClr val="000000"/>
              </a:solidFill>
              <a:latin typeface="Montserrat Bold"/>
            </a:endParaRPr>
          </a:p>
        </p:txBody>
      </p:sp>
    </p:spTree>
    <p:extLst>
      <p:ext uri="{BB962C8B-B14F-4D97-AF65-F5344CB8AC3E}">
        <p14:creationId xmlns:p14="http://schemas.microsoft.com/office/powerpoint/2010/main" val="14517625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BD79FF"/>
        </a:solidFill>
        <a:effectLst/>
      </p:bgPr>
    </p:bg>
    <p:spTree>
      <p:nvGrpSpPr>
        <p:cNvPr id="1" name=""/>
        <p:cNvGrpSpPr/>
        <p:nvPr/>
      </p:nvGrpSpPr>
      <p:grpSpPr>
        <a:xfrm>
          <a:off x="0" y="0"/>
          <a:ext cx="0" cy="0"/>
          <a:chOff x="0" y="0"/>
          <a:chExt cx="0" cy="0"/>
        </a:xfrm>
      </p:grpSpPr>
      <p:sp>
        <p:nvSpPr>
          <p:cNvPr id="2" name="TextBox 2"/>
          <p:cNvSpPr txBox="1"/>
          <p:nvPr/>
        </p:nvSpPr>
        <p:spPr>
          <a:xfrm>
            <a:off x="1181099" y="5284159"/>
            <a:ext cx="15925800" cy="1372171"/>
          </a:xfrm>
          <a:prstGeom prst="rect">
            <a:avLst/>
          </a:prstGeom>
        </p:spPr>
        <p:txBody>
          <a:bodyPr wrap="square" lIns="0" tIns="0" rIns="0" bIns="0" rtlCol="0" anchor="t">
            <a:spAutoFit/>
          </a:bodyPr>
          <a:lstStyle/>
          <a:p>
            <a:pPr algn="ctr">
              <a:lnSpc>
                <a:spcPts val="10699"/>
              </a:lnSpc>
            </a:pPr>
            <a:r>
              <a:rPr lang="en-US" sz="9600" spc="154" dirty="0">
                <a:solidFill>
                  <a:srgbClr val="000000"/>
                </a:solidFill>
                <a:latin typeface="Montserrat Classic Bold"/>
              </a:rPr>
              <a:t>THANK YOU</a:t>
            </a:r>
          </a:p>
        </p:txBody>
      </p:sp>
      <p:pic>
        <p:nvPicPr>
          <p:cNvPr id="3" name="Picture 3"/>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4769825" y="2107301"/>
            <a:ext cx="1019131" cy="1019131"/>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19235" y="2107301"/>
            <a:ext cx="312567" cy="504140"/>
          </a:xfrm>
          <a:prstGeom prst="rect">
            <a:avLst/>
          </a:prstGeom>
        </p:spPr>
      </p:pic>
      <p:pic>
        <p:nvPicPr>
          <p:cNvPr id="5" name="Picture 5"/>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2540269" y="6994801"/>
            <a:ext cx="1019131" cy="1019131"/>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2132452" y="8013931"/>
            <a:ext cx="312567" cy="504140"/>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4796212" y="7246871"/>
            <a:ext cx="631861" cy="1019131"/>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2224339" y="2616866"/>
            <a:ext cx="631861" cy="1019131"/>
          </a:xfrm>
          <a:prstGeom prst="rect">
            <a:avLst/>
          </a:prstGeom>
        </p:spPr>
      </p:pic>
      <p:pic>
        <p:nvPicPr>
          <p:cNvPr id="9" name="Picture 9"/>
          <p:cNvPicPr>
            <a:picLocks noChangeAspect="1"/>
          </p:cNvPicPr>
          <p:nvPr/>
        </p:nvPicPr>
        <p:blipFill>
          <a:blip r:embed="rId6"/>
          <a:srcRect/>
          <a:stretch>
            <a:fillRect/>
          </a:stretch>
        </p:blipFill>
        <p:spPr>
          <a:xfrm>
            <a:off x="6851537" y="550235"/>
            <a:ext cx="4584925" cy="4122411"/>
          </a:xfrm>
          <a:prstGeom prst="rect">
            <a:avLst/>
          </a:prstGeom>
          <a:effectLst>
            <a:softEdge rad="31750"/>
          </a:effectLst>
        </p:spPr>
      </p:pic>
    </p:spTree>
    <p:extLst>
      <p:ext uri="{BB962C8B-B14F-4D97-AF65-F5344CB8AC3E}">
        <p14:creationId xmlns:p14="http://schemas.microsoft.com/office/powerpoint/2010/main" val="1495830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226914" y="1721787"/>
            <a:ext cx="9834172" cy="765175"/>
          </a:xfrm>
          <a:prstGeom prst="rect">
            <a:avLst/>
          </a:prstGeom>
        </p:spPr>
        <p:txBody>
          <a:bodyPr lIns="0" tIns="0" rIns="0" bIns="0" rtlCol="0" anchor="t">
            <a:spAutoFit/>
          </a:bodyPr>
          <a:lstStyle/>
          <a:p>
            <a:pPr algn="ctr">
              <a:lnSpc>
                <a:spcPts val="6000"/>
              </a:lnSpc>
            </a:pPr>
            <a:r>
              <a:rPr lang="en-US" sz="5000">
                <a:solidFill>
                  <a:srgbClr val="000000"/>
                </a:solidFill>
                <a:latin typeface="Montserrat Classic Bold"/>
              </a:rPr>
              <a:t>PROBLEM/ USE :</a:t>
            </a:r>
          </a:p>
        </p:txBody>
      </p:sp>
      <p:grpSp>
        <p:nvGrpSpPr>
          <p:cNvPr id="3" name="Group 3"/>
          <p:cNvGrpSpPr/>
          <p:nvPr/>
        </p:nvGrpSpPr>
        <p:grpSpPr>
          <a:xfrm>
            <a:off x="1797379" y="3408178"/>
            <a:ext cx="4301296" cy="897520"/>
            <a:chOff x="0" y="0"/>
            <a:chExt cx="1911813" cy="398924"/>
          </a:xfrm>
        </p:grpSpPr>
        <p:sp>
          <p:nvSpPr>
            <p:cNvPr id="4" name="Freeform 4"/>
            <p:cNvSpPr/>
            <p:nvPr/>
          </p:nvSpPr>
          <p:spPr>
            <a:xfrm>
              <a:off x="0" y="0"/>
              <a:ext cx="1911813" cy="398924"/>
            </a:xfrm>
            <a:custGeom>
              <a:avLst/>
              <a:gdLst/>
              <a:ahLst/>
              <a:cxnLst/>
              <a:rect l="l" t="t" r="r" b="b"/>
              <a:pathLst>
                <a:path w="1911813" h="398924">
                  <a:moveTo>
                    <a:pt x="0" y="0"/>
                  </a:moveTo>
                  <a:lnTo>
                    <a:pt x="1911813" y="0"/>
                  </a:lnTo>
                  <a:lnTo>
                    <a:pt x="1911813" y="398924"/>
                  </a:lnTo>
                  <a:lnTo>
                    <a:pt x="0" y="398924"/>
                  </a:lnTo>
                  <a:close/>
                </a:path>
              </a:pathLst>
            </a:custGeom>
            <a:solidFill>
              <a:srgbClr val="BD79FF"/>
            </a:solidFill>
          </p:spPr>
        </p:sp>
      </p:grpSp>
      <p:grpSp>
        <p:nvGrpSpPr>
          <p:cNvPr id="5" name="Group 5"/>
          <p:cNvGrpSpPr/>
          <p:nvPr/>
        </p:nvGrpSpPr>
        <p:grpSpPr>
          <a:xfrm>
            <a:off x="7047797" y="3408178"/>
            <a:ext cx="4301296" cy="897520"/>
            <a:chOff x="0" y="0"/>
            <a:chExt cx="1911813" cy="398924"/>
          </a:xfrm>
        </p:grpSpPr>
        <p:sp>
          <p:nvSpPr>
            <p:cNvPr id="6" name="Freeform 6"/>
            <p:cNvSpPr/>
            <p:nvPr/>
          </p:nvSpPr>
          <p:spPr>
            <a:xfrm>
              <a:off x="0" y="0"/>
              <a:ext cx="1911813" cy="398924"/>
            </a:xfrm>
            <a:custGeom>
              <a:avLst/>
              <a:gdLst/>
              <a:ahLst/>
              <a:cxnLst/>
              <a:rect l="l" t="t" r="r" b="b"/>
              <a:pathLst>
                <a:path w="1911813" h="398924">
                  <a:moveTo>
                    <a:pt x="0" y="0"/>
                  </a:moveTo>
                  <a:lnTo>
                    <a:pt x="1911813" y="0"/>
                  </a:lnTo>
                  <a:lnTo>
                    <a:pt x="1911813" y="398924"/>
                  </a:lnTo>
                  <a:lnTo>
                    <a:pt x="0" y="398924"/>
                  </a:lnTo>
                  <a:close/>
                </a:path>
              </a:pathLst>
            </a:custGeom>
            <a:solidFill>
              <a:srgbClr val="BD79FF"/>
            </a:solidFill>
          </p:spPr>
        </p:sp>
      </p:grpSp>
      <p:grpSp>
        <p:nvGrpSpPr>
          <p:cNvPr id="7" name="Group 7"/>
          <p:cNvGrpSpPr/>
          <p:nvPr/>
        </p:nvGrpSpPr>
        <p:grpSpPr>
          <a:xfrm>
            <a:off x="12223828" y="3408178"/>
            <a:ext cx="4301296" cy="897520"/>
            <a:chOff x="0" y="0"/>
            <a:chExt cx="1911813" cy="398924"/>
          </a:xfrm>
        </p:grpSpPr>
        <p:sp>
          <p:nvSpPr>
            <p:cNvPr id="8" name="Freeform 8"/>
            <p:cNvSpPr/>
            <p:nvPr/>
          </p:nvSpPr>
          <p:spPr>
            <a:xfrm>
              <a:off x="0" y="0"/>
              <a:ext cx="1911813" cy="398924"/>
            </a:xfrm>
            <a:custGeom>
              <a:avLst/>
              <a:gdLst/>
              <a:ahLst/>
              <a:cxnLst/>
              <a:rect l="l" t="t" r="r" b="b"/>
              <a:pathLst>
                <a:path w="1911813" h="398924">
                  <a:moveTo>
                    <a:pt x="0" y="0"/>
                  </a:moveTo>
                  <a:lnTo>
                    <a:pt x="1911813" y="0"/>
                  </a:lnTo>
                  <a:lnTo>
                    <a:pt x="1911813" y="398924"/>
                  </a:lnTo>
                  <a:lnTo>
                    <a:pt x="0" y="398924"/>
                  </a:lnTo>
                  <a:close/>
                </a:path>
              </a:pathLst>
            </a:custGeom>
            <a:solidFill>
              <a:srgbClr val="BD79FF"/>
            </a:solidFill>
          </p:spPr>
        </p:sp>
      </p:grpSp>
      <p:grpSp>
        <p:nvGrpSpPr>
          <p:cNvPr id="9" name="Group 9"/>
          <p:cNvGrpSpPr/>
          <p:nvPr/>
        </p:nvGrpSpPr>
        <p:grpSpPr>
          <a:xfrm>
            <a:off x="6993352" y="6615867"/>
            <a:ext cx="4301296" cy="875010"/>
            <a:chOff x="0" y="0"/>
            <a:chExt cx="1911813" cy="388919"/>
          </a:xfrm>
        </p:grpSpPr>
        <p:sp>
          <p:nvSpPr>
            <p:cNvPr id="10" name="Freeform 10"/>
            <p:cNvSpPr/>
            <p:nvPr/>
          </p:nvSpPr>
          <p:spPr>
            <a:xfrm>
              <a:off x="0" y="0"/>
              <a:ext cx="1911813" cy="388919"/>
            </a:xfrm>
            <a:custGeom>
              <a:avLst/>
              <a:gdLst/>
              <a:ahLst/>
              <a:cxnLst/>
              <a:rect l="l" t="t" r="r" b="b"/>
              <a:pathLst>
                <a:path w="1911813" h="388919">
                  <a:moveTo>
                    <a:pt x="0" y="0"/>
                  </a:moveTo>
                  <a:lnTo>
                    <a:pt x="1911813" y="0"/>
                  </a:lnTo>
                  <a:lnTo>
                    <a:pt x="1911813" y="388919"/>
                  </a:lnTo>
                  <a:lnTo>
                    <a:pt x="0" y="388919"/>
                  </a:lnTo>
                  <a:close/>
                </a:path>
              </a:pathLst>
            </a:custGeom>
            <a:solidFill>
              <a:srgbClr val="BD79FF"/>
            </a:solidFill>
          </p:spPr>
        </p:sp>
      </p:grpSp>
      <p:grpSp>
        <p:nvGrpSpPr>
          <p:cNvPr id="11" name="Group 11"/>
          <p:cNvGrpSpPr/>
          <p:nvPr/>
        </p:nvGrpSpPr>
        <p:grpSpPr>
          <a:xfrm>
            <a:off x="1797379" y="3408178"/>
            <a:ext cx="4301296" cy="2562443"/>
            <a:chOff x="0" y="0"/>
            <a:chExt cx="45319581" cy="26998573"/>
          </a:xfrm>
        </p:grpSpPr>
        <p:sp>
          <p:nvSpPr>
            <p:cNvPr id="12" name="Freeform 12"/>
            <p:cNvSpPr/>
            <p:nvPr/>
          </p:nvSpPr>
          <p:spPr>
            <a:xfrm>
              <a:off x="0" y="0"/>
              <a:ext cx="45319581" cy="26998572"/>
            </a:xfrm>
            <a:custGeom>
              <a:avLst/>
              <a:gdLst/>
              <a:ahLst/>
              <a:cxnLst/>
              <a:rect l="l" t="t" r="r" b="b"/>
              <a:pathLst>
                <a:path w="45319581" h="26998572">
                  <a:moveTo>
                    <a:pt x="45093520" y="0"/>
                  </a:moveTo>
                  <a:lnTo>
                    <a:pt x="0" y="0"/>
                  </a:lnTo>
                  <a:lnTo>
                    <a:pt x="0" y="26998572"/>
                  </a:lnTo>
                  <a:lnTo>
                    <a:pt x="45319581" y="26998572"/>
                  </a:lnTo>
                  <a:lnTo>
                    <a:pt x="45319581" y="0"/>
                  </a:lnTo>
                  <a:lnTo>
                    <a:pt x="45093520" y="0"/>
                  </a:lnTo>
                  <a:close/>
                  <a:moveTo>
                    <a:pt x="45093520" y="26772515"/>
                  </a:moveTo>
                  <a:lnTo>
                    <a:pt x="228600" y="26772515"/>
                  </a:lnTo>
                  <a:lnTo>
                    <a:pt x="228600" y="228600"/>
                  </a:lnTo>
                  <a:lnTo>
                    <a:pt x="45093520" y="228600"/>
                  </a:lnTo>
                  <a:lnTo>
                    <a:pt x="45093520" y="26772515"/>
                  </a:lnTo>
                  <a:close/>
                </a:path>
              </a:pathLst>
            </a:custGeom>
            <a:solidFill>
              <a:srgbClr val="000000"/>
            </a:solidFill>
          </p:spPr>
        </p:sp>
      </p:grpSp>
      <p:grpSp>
        <p:nvGrpSpPr>
          <p:cNvPr id="13" name="Group 13"/>
          <p:cNvGrpSpPr/>
          <p:nvPr/>
        </p:nvGrpSpPr>
        <p:grpSpPr>
          <a:xfrm>
            <a:off x="7047797" y="3408178"/>
            <a:ext cx="4301296" cy="2562443"/>
            <a:chOff x="0" y="0"/>
            <a:chExt cx="45319581" cy="26998573"/>
          </a:xfrm>
        </p:grpSpPr>
        <p:sp>
          <p:nvSpPr>
            <p:cNvPr id="14" name="Freeform 14"/>
            <p:cNvSpPr/>
            <p:nvPr/>
          </p:nvSpPr>
          <p:spPr>
            <a:xfrm>
              <a:off x="0" y="0"/>
              <a:ext cx="45319581" cy="26998572"/>
            </a:xfrm>
            <a:custGeom>
              <a:avLst/>
              <a:gdLst/>
              <a:ahLst/>
              <a:cxnLst/>
              <a:rect l="l" t="t" r="r" b="b"/>
              <a:pathLst>
                <a:path w="45319581" h="26998572">
                  <a:moveTo>
                    <a:pt x="45093520" y="0"/>
                  </a:moveTo>
                  <a:lnTo>
                    <a:pt x="0" y="0"/>
                  </a:lnTo>
                  <a:lnTo>
                    <a:pt x="0" y="26998572"/>
                  </a:lnTo>
                  <a:lnTo>
                    <a:pt x="45319581" y="26998572"/>
                  </a:lnTo>
                  <a:lnTo>
                    <a:pt x="45319581" y="0"/>
                  </a:lnTo>
                  <a:lnTo>
                    <a:pt x="45093520" y="0"/>
                  </a:lnTo>
                  <a:close/>
                  <a:moveTo>
                    <a:pt x="45093520" y="26772515"/>
                  </a:moveTo>
                  <a:lnTo>
                    <a:pt x="228600" y="26772515"/>
                  </a:lnTo>
                  <a:lnTo>
                    <a:pt x="228600" y="228600"/>
                  </a:lnTo>
                  <a:lnTo>
                    <a:pt x="45093520" y="228600"/>
                  </a:lnTo>
                  <a:lnTo>
                    <a:pt x="45093520" y="26772515"/>
                  </a:lnTo>
                  <a:close/>
                </a:path>
              </a:pathLst>
            </a:custGeom>
            <a:solidFill>
              <a:srgbClr val="000000"/>
            </a:solidFill>
          </p:spPr>
        </p:sp>
      </p:grpSp>
      <p:grpSp>
        <p:nvGrpSpPr>
          <p:cNvPr id="15" name="Group 15"/>
          <p:cNvGrpSpPr/>
          <p:nvPr/>
        </p:nvGrpSpPr>
        <p:grpSpPr>
          <a:xfrm>
            <a:off x="12223828" y="3408178"/>
            <a:ext cx="4301296" cy="2562443"/>
            <a:chOff x="0" y="0"/>
            <a:chExt cx="45319581" cy="26998573"/>
          </a:xfrm>
        </p:grpSpPr>
        <p:sp>
          <p:nvSpPr>
            <p:cNvPr id="16" name="Freeform 16"/>
            <p:cNvSpPr/>
            <p:nvPr/>
          </p:nvSpPr>
          <p:spPr>
            <a:xfrm>
              <a:off x="0" y="0"/>
              <a:ext cx="45319581" cy="26998572"/>
            </a:xfrm>
            <a:custGeom>
              <a:avLst/>
              <a:gdLst/>
              <a:ahLst/>
              <a:cxnLst/>
              <a:rect l="l" t="t" r="r" b="b"/>
              <a:pathLst>
                <a:path w="45319581" h="26998572">
                  <a:moveTo>
                    <a:pt x="45093520" y="0"/>
                  </a:moveTo>
                  <a:lnTo>
                    <a:pt x="0" y="0"/>
                  </a:lnTo>
                  <a:lnTo>
                    <a:pt x="0" y="26998572"/>
                  </a:lnTo>
                  <a:lnTo>
                    <a:pt x="45319581" y="26998572"/>
                  </a:lnTo>
                  <a:lnTo>
                    <a:pt x="45319581" y="0"/>
                  </a:lnTo>
                  <a:lnTo>
                    <a:pt x="45093520" y="0"/>
                  </a:lnTo>
                  <a:close/>
                  <a:moveTo>
                    <a:pt x="45093520" y="26772515"/>
                  </a:moveTo>
                  <a:lnTo>
                    <a:pt x="228600" y="26772515"/>
                  </a:lnTo>
                  <a:lnTo>
                    <a:pt x="228600" y="228600"/>
                  </a:lnTo>
                  <a:lnTo>
                    <a:pt x="45093520" y="228600"/>
                  </a:lnTo>
                  <a:lnTo>
                    <a:pt x="45093520" y="26772515"/>
                  </a:lnTo>
                  <a:close/>
                </a:path>
              </a:pathLst>
            </a:custGeom>
            <a:solidFill>
              <a:srgbClr val="000000"/>
            </a:solidFill>
          </p:spPr>
        </p:sp>
      </p:grpSp>
      <p:grpSp>
        <p:nvGrpSpPr>
          <p:cNvPr id="17" name="Group 17"/>
          <p:cNvGrpSpPr/>
          <p:nvPr/>
        </p:nvGrpSpPr>
        <p:grpSpPr>
          <a:xfrm>
            <a:off x="7009376" y="6615867"/>
            <a:ext cx="4301296" cy="2562443"/>
            <a:chOff x="0" y="0"/>
            <a:chExt cx="45319581" cy="26998573"/>
          </a:xfrm>
        </p:grpSpPr>
        <p:sp>
          <p:nvSpPr>
            <p:cNvPr id="18" name="Freeform 18"/>
            <p:cNvSpPr/>
            <p:nvPr/>
          </p:nvSpPr>
          <p:spPr>
            <a:xfrm>
              <a:off x="0" y="0"/>
              <a:ext cx="45319581" cy="26998572"/>
            </a:xfrm>
            <a:custGeom>
              <a:avLst/>
              <a:gdLst/>
              <a:ahLst/>
              <a:cxnLst/>
              <a:rect l="l" t="t" r="r" b="b"/>
              <a:pathLst>
                <a:path w="45319581" h="26998572">
                  <a:moveTo>
                    <a:pt x="45093520" y="0"/>
                  </a:moveTo>
                  <a:lnTo>
                    <a:pt x="0" y="0"/>
                  </a:lnTo>
                  <a:lnTo>
                    <a:pt x="0" y="26998572"/>
                  </a:lnTo>
                  <a:lnTo>
                    <a:pt x="45319581" y="26998572"/>
                  </a:lnTo>
                  <a:lnTo>
                    <a:pt x="45319581" y="0"/>
                  </a:lnTo>
                  <a:lnTo>
                    <a:pt x="45093520" y="0"/>
                  </a:lnTo>
                  <a:close/>
                  <a:moveTo>
                    <a:pt x="45093520" y="26772515"/>
                  </a:moveTo>
                  <a:lnTo>
                    <a:pt x="228600" y="26772515"/>
                  </a:lnTo>
                  <a:lnTo>
                    <a:pt x="228600" y="228600"/>
                  </a:lnTo>
                  <a:lnTo>
                    <a:pt x="45093520" y="228600"/>
                  </a:lnTo>
                  <a:lnTo>
                    <a:pt x="45093520" y="26772515"/>
                  </a:lnTo>
                  <a:close/>
                </a:path>
              </a:pathLst>
            </a:custGeom>
            <a:solidFill>
              <a:srgbClr val="000000"/>
            </a:solidFill>
          </p:spPr>
        </p:sp>
      </p:grpSp>
      <p:sp>
        <p:nvSpPr>
          <p:cNvPr id="19" name="AutoShape 19"/>
          <p:cNvSpPr/>
          <p:nvPr/>
        </p:nvSpPr>
        <p:spPr>
          <a:xfrm>
            <a:off x="1797379" y="4298448"/>
            <a:ext cx="4301296" cy="22510"/>
          </a:xfrm>
          <a:prstGeom prst="rect">
            <a:avLst/>
          </a:prstGeom>
          <a:solidFill>
            <a:srgbClr val="000000"/>
          </a:solidFill>
        </p:spPr>
      </p:sp>
      <p:sp>
        <p:nvSpPr>
          <p:cNvPr id="20" name="AutoShape 20"/>
          <p:cNvSpPr/>
          <p:nvPr/>
        </p:nvSpPr>
        <p:spPr>
          <a:xfrm>
            <a:off x="7047797" y="4298448"/>
            <a:ext cx="4301296" cy="22510"/>
          </a:xfrm>
          <a:prstGeom prst="rect">
            <a:avLst/>
          </a:prstGeom>
          <a:solidFill>
            <a:srgbClr val="000000"/>
          </a:solidFill>
        </p:spPr>
      </p:sp>
      <p:sp>
        <p:nvSpPr>
          <p:cNvPr id="21" name="AutoShape 21"/>
          <p:cNvSpPr/>
          <p:nvPr/>
        </p:nvSpPr>
        <p:spPr>
          <a:xfrm>
            <a:off x="12223828" y="4298448"/>
            <a:ext cx="4301296" cy="22510"/>
          </a:xfrm>
          <a:prstGeom prst="rect">
            <a:avLst/>
          </a:prstGeom>
          <a:solidFill>
            <a:srgbClr val="000000"/>
          </a:solidFill>
        </p:spPr>
      </p:sp>
      <p:sp>
        <p:nvSpPr>
          <p:cNvPr id="22" name="AutoShape 22"/>
          <p:cNvSpPr/>
          <p:nvPr/>
        </p:nvSpPr>
        <p:spPr>
          <a:xfrm>
            <a:off x="6993352" y="7490877"/>
            <a:ext cx="4301296" cy="11255"/>
          </a:xfrm>
          <a:prstGeom prst="rect">
            <a:avLst/>
          </a:prstGeom>
          <a:solidFill>
            <a:srgbClr val="000000"/>
          </a:solidFill>
        </p:spPr>
      </p:sp>
      <p:sp>
        <p:nvSpPr>
          <p:cNvPr id="23" name="TextBox 23"/>
          <p:cNvSpPr txBox="1"/>
          <p:nvPr/>
        </p:nvSpPr>
        <p:spPr>
          <a:xfrm>
            <a:off x="2184407" y="4464050"/>
            <a:ext cx="3527238" cy="1349375"/>
          </a:xfrm>
          <a:prstGeom prst="rect">
            <a:avLst/>
          </a:prstGeom>
        </p:spPr>
        <p:txBody>
          <a:bodyPr lIns="0" tIns="0" rIns="0" bIns="0" rtlCol="0" anchor="t">
            <a:spAutoFit/>
          </a:bodyPr>
          <a:lstStyle/>
          <a:p>
            <a:pPr>
              <a:lnSpc>
                <a:spcPts val="2705"/>
              </a:lnSpc>
            </a:pPr>
            <a:r>
              <a:rPr lang="en-US" sz="2254" spc="45" dirty="0">
                <a:solidFill>
                  <a:srgbClr val="000000"/>
                </a:solidFill>
                <a:latin typeface="Montserrat Bold"/>
              </a:rPr>
              <a:t>New or first time user need to register in this website.</a:t>
            </a:r>
          </a:p>
          <a:p>
            <a:pPr algn="l">
              <a:lnSpc>
                <a:spcPts val="2465"/>
              </a:lnSpc>
            </a:pPr>
            <a:endParaRPr lang="en-US" sz="2254" spc="45" dirty="0">
              <a:solidFill>
                <a:srgbClr val="000000"/>
              </a:solidFill>
              <a:latin typeface="Montserrat Bold"/>
            </a:endParaRPr>
          </a:p>
        </p:txBody>
      </p:sp>
      <p:sp>
        <p:nvSpPr>
          <p:cNvPr id="24" name="TextBox 24"/>
          <p:cNvSpPr txBox="1"/>
          <p:nvPr/>
        </p:nvSpPr>
        <p:spPr>
          <a:xfrm>
            <a:off x="7396405" y="4495785"/>
            <a:ext cx="3527238" cy="927885"/>
          </a:xfrm>
          <a:prstGeom prst="rect">
            <a:avLst/>
          </a:prstGeom>
        </p:spPr>
        <p:txBody>
          <a:bodyPr lIns="0" tIns="0" rIns="0" bIns="0" rtlCol="0" anchor="t">
            <a:spAutoFit/>
          </a:bodyPr>
          <a:lstStyle/>
          <a:p>
            <a:pPr algn="l">
              <a:lnSpc>
                <a:spcPts val="2465"/>
              </a:lnSpc>
            </a:pPr>
            <a:r>
              <a:rPr lang="en-US" sz="2054" spc="41">
                <a:solidFill>
                  <a:srgbClr val="000000"/>
                </a:solidFill>
                <a:latin typeface="Montserrat"/>
              </a:rPr>
              <a:t>U</a:t>
            </a:r>
            <a:r>
              <a:rPr lang="en-US" sz="2054" spc="41">
                <a:solidFill>
                  <a:srgbClr val="000000"/>
                </a:solidFill>
                <a:latin typeface="Montserrat Bold"/>
              </a:rPr>
              <a:t>ser need to login with proper credential like username and password.</a:t>
            </a:r>
          </a:p>
        </p:txBody>
      </p:sp>
      <p:sp>
        <p:nvSpPr>
          <p:cNvPr id="25" name="TextBox 25"/>
          <p:cNvSpPr txBox="1"/>
          <p:nvPr/>
        </p:nvSpPr>
        <p:spPr>
          <a:xfrm>
            <a:off x="12572436" y="4495785"/>
            <a:ext cx="3527238" cy="927885"/>
          </a:xfrm>
          <a:prstGeom prst="rect">
            <a:avLst/>
          </a:prstGeom>
        </p:spPr>
        <p:txBody>
          <a:bodyPr lIns="0" tIns="0" rIns="0" bIns="0" rtlCol="0" anchor="t">
            <a:spAutoFit/>
          </a:bodyPr>
          <a:lstStyle/>
          <a:p>
            <a:pPr algn="l">
              <a:lnSpc>
                <a:spcPts val="2465"/>
              </a:lnSpc>
            </a:pPr>
            <a:r>
              <a:rPr lang="en-US" sz="2054" spc="41">
                <a:solidFill>
                  <a:srgbClr val="000000"/>
                </a:solidFill>
                <a:latin typeface="Clear Sans Regular"/>
              </a:rPr>
              <a:t>User have the choice to choose songs according to genre, language and artist.</a:t>
            </a:r>
          </a:p>
        </p:txBody>
      </p:sp>
      <p:sp>
        <p:nvSpPr>
          <p:cNvPr id="26" name="TextBox 26"/>
          <p:cNvSpPr txBox="1"/>
          <p:nvPr/>
        </p:nvSpPr>
        <p:spPr>
          <a:xfrm>
            <a:off x="7373132" y="7881828"/>
            <a:ext cx="3527238" cy="927885"/>
          </a:xfrm>
          <a:prstGeom prst="rect">
            <a:avLst/>
          </a:prstGeom>
        </p:spPr>
        <p:txBody>
          <a:bodyPr lIns="0" tIns="0" rIns="0" bIns="0" rtlCol="0" anchor="t">
            <a:spAutoFit/>
          </a:bodyPr>
          <a:lstStyle/>
          <a:p>
            <a:pPr algn="l">
              <a:lnSpc>
                <a:spcPts val="2465"/>
              </a:lnSpc>
            </a:pPr>
            <a:r>
              <a:rPr lang="en-US" sz="2054" spc="41">
                <a:solidFill>
                  <a:srgbClr val="000000"/>
                </a:solidFill>
                <a:latin typeface="Clear Sans Regular"/>
              </a:rPr>
              <a:t>After selecting preferences user can view songs of their preferences.</a:t>
            </a:r>
          </a:p>
        </p:txBody>
      </p:sp>
      <p:sp>
        <p:nvSpPr>
          <p:cNvPr id="27" name="TextBox 27"/>
          <p:cNvSpPr txBox="1"/>
          <p:nvPr/>
        </p:nvSpPr>
        <p:spPr>
          <a:xfrm>
            <a:off x="2142656" y="3590238"/>
            <a:ext cx="3541737" cy="542925"/>
          </a:xfrm>
          <a:prstGeom prst="rect">
            <a:avLst/>
          </a:prstGeom>
        </p:spPr>
        <p:txBody>
          <a:bodyPr lIns="0" tIns="0" rIns="0" bIns="0" rtlCol="0" anchor="t">
            <a:spAutoFit/>
          </a:bodyPr>
          <a:lstStyle/>
          <a:p>
            <a:pPr algn="ctr">
              <a:lnSpc>
                <a:spcPts val="4357"/>
              </a:lnSpc>
            </a:pPr>
            <a:r>
              <a:rPr lang="en-US" sz="3630" spc="181">
                <a:solidFill>
                  <a:srgbClr val="000000"/>
                </a:solidFill>
                <a:latin typeface="Montserrat Bold"/>
              </a:rPr>
              <a:t>1</a:t>
            </a:r>
          </a:p>
        </p:txBody>
      </p:sp>
      <p:sp>
        <p:nvSpPr>
          <p:cNvPr id="28" name="TextBox 28"/>
          <p:cNvSpPr txBox="1"/>
          <p:nvPr/>
        </p:nvSpPr>
        <p:spPr>
          <a:xfrm>
            <a:off x="12557937" y="3599127"/>
            <a:ext cx="3541737" cy="542925"/>
          </a:xfrm>
          <a:prstGeom prst="rect">
            <a:avLst/>
          </a:prstGeom>
        </p:spPr>
        <p:txBody>
          <a:bodyPr lIns="0" tIns="0" rIns="0" bIns="0" rtlCol="0" anchor="t">
            <a:spAutoFit/>
          </a:bodyPr>
          <a:lstStyle/>
          <a:p>
            <a:pPr algn="ctr">
              <a:lnSpc>
                <a:spcPts val="4357"/>
              </a:lnSpc>
            </a:pPr>
            <a:r>
              <a:rPr lang="en-US" sz="3630" spc="181">
                <a:solidFill>
                  <a:srgbClr val="000000"/>
                </a:solidFill>
                <a:latin typeface="Montserrat Bold"/>
              </a:rPr>
              <a:t>3</a:t>
            </a:r>
          </a:p>
        </p:txBody>
      </p:sp>
      <p:sp>
        <p:nvSpPr>
          <p:cNvPr id="29" name="TextBox 29"/>
          <p:cNvSpPr txBox="1"/>
          <p:nvPr/>
        </p:nvSpPr>
        <p:spPr>
          <a:xfrm>
            <a:off x="7373132" y="6776317"/>
            <a:ext cx="3541737" cy="546100"/>
          </a:xfrm>
          <a:prstGeom prst="rect">
            <a:avLst/>
          </a:prstGeom>
        </p:spPr>
        <p:txBody>
          <a:bodyPr lIns="0" tIns="0" rIns="0" bIns="0" rtlCol="0" anchor="t">
            <a:spAutoFit/>
          </a:bodyPr>
          <a:lstStyle/>
          <a:p>
            <a:pPr algn="ctr">
              <a:lnSpc>
                <a:spcPts val="4320"/>
              </a:lnSpc>
            </a:pPr>
            <a:r>
              <a:rPr lang="en-US" sz="3600" spc="179">
                <a:solidFill>
                  <a:srgbClr val="000000"/>
                </a:solidFill>
                <a:latin typeface="Montserrat Bold"/>
              </a:rPr>
              <a:t>4</a:t>
            </a:r>
          </a:p>
        </p:txBody>
      </p:sp>
      <p:grpSp>
        <p:nvGrpSpPr>
          <p:cNvPr id="30" name="Group 30"/>
          <p:cNvGrpSpPr/>
          <p:nvPr/>
        </p:nvGrpSpPr>
        <p:grpSpPr>
          <a:xfrm>
            <a:off x="16525124" y="1937408"/>
            <a:ext cx="995620" cy="1111808"/>
            <a:chOff x="0" y="0"/>
            <a:chExt cx="1327493" cy="1482411"/>
          </a:xfrm>
        </p:grpSpPr>
        <p:pic>
          <p:nvPicPr>
            <p:cNvPr id="31" name="Picture 31"/>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982233" y="925539"/>
              <a:ext cx="345260" cy="556871"/>
            </a:xfrm>
            <a:prstGeom prst="rect">
              <a:avLst/>
            </a:prstGeom>
          </p:spPr>
        </p:pic>
        <p:pic>
          <p:nvPicPr>
            <p:cNvPr id="32" name="Picture 32"/>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0"/>
              <a:ext cx="1109233" cy="1109233"/>
            </a:xfrm>
            <a:prstGeom prst="rect">
              <a:avLst/>
            </a:prstGeom>
          </p:spPr>
        </p:pic>
      </p:grpSp>
      <p:grpSp>
        <p:nvGrpSpPr>
          <p:cNvPr id="33" name="Group 33"/>
          <p:cNvGrpSpPr/>
          <p:nvPr/>
        </p:nvGrpSpPr>
        <p:grpSpPr>
          <a:xfrm rot="-10800000">
            <a:off x="472044" y="8752951"/>
            <a:ext cx="995620" cy="1111808"/>
            <a:chOff x="0" y="0"/>
            <a:chExt cx="1327493" cy="1482411"/>
          </a:xfrm>
        </p:grpSpPr>
        <p:pic>
          <p:nvPicPr>
            <p:cNvPr id="34" name="Picture 34"/>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982233" y="925539"/>
              <a:ext cx="345260" cy="556871"/>
            </a:xfrm>
            <a:prstGeom prst="rect">
              <a:avLst/>
            </a:prstGeom>
          </p:spPr>
        </p:pic>
        <p:pic>
          <p:nvPicPr>
            <p:cNvPr id="35" name="Picture 35"/>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0"/>
              <a:ext cx="1109233" cy="1109233"/>
            </a:xfrm>
            <a:prstGeom prst="rect">
              <a:avLst/>
            </a:prstGeom>
          </p:spPr>
        </p:pic>
      </p:grpSp>
      <p:pic>
        <p:nvPicPr>
          <p:cNvPr id="36" name="Picture 36"/>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2137590">
            <a:off x="-1282084" y="2268771"/>
            <a:ext cx="2564168" cy="1520401"/>
          </a:xfrm>
          <a:prstGeom prst="rect">
            <a:avLst/>
          </a:prstGeom>
        </p:spPr>
      </p:pic>
      <p:pic>
        <p:nvPicPr>
          <p:cNvPr id="37" name="Picture 37"/>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394064" y="1750362"/>
            <a:ext cx="895856" cy="895856"/>
          </a:xfrm>
          <a:prstGeom prst="rect">
            <a:avLst/>
          </a:prstGeom>
        </p:spPr>
      </p:pic>
      <p:pic>
        <p:nvPicPr>
          <p:cNvPr id="38" name="Picture 38"/>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8711559">
            <a:off x="17005916" y="9323602"/>
            <a:ext cx="2564168" cy="1520401"/>
          </a:xfrm>
          <a:prstGeom prst="rect">
            <a:avLst/>
          </a:prstGeom>
        </p:spPr>
      </p:pic>
      <p:pic>
        <p:nvPicPr>
          <p:cNvPr id="39" name="Picture 39"/>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rot="-5400000">
            <a:off x="16880155" y="8911143"/>
            <a:ext cx="895856" cy="895856"/>
          </a:xfrm>
          <a:prstGeom prst="rect">
            <a:avLst/>
          </a:prstGeom>
        </p:spPr>
      </p:pic>
      <p:sp>
        <p:nvSpPr>
          <p:cNvPr id="40" name="TextBox 40"/>
          <p:cNvSpPr txBox="1"/>
          <p:nvPr/>
        </p:nvSpPr>
        <p:spPr>
          <a:xfrm>
            <a:off x="6993352" y="3522927"/>
            <a:ext cx="4301296" cy="610235"/>
          </a:xfrm>
          <a:prstGeom prst="rect">
            <a:avLst/>
          </a:prstGeom>
        </p:spPr>
        <p:txBody>
          <a:bodyPr lIns="0" tIns="0" rIns="0" bIns="0" rtlCol="0" anchor="t">
            <a:spAutoFit/>
          </a:bodyPr>
          <a:lstStyle/>
          <a:p>
            <a:pPr algn="ctr">
              <a:lnSpc>
                <a:spcPts val="5040"/>
              </a:lnSpc>
            </a:pPr>
            <a:r>
              <a:rPr lang="en-US" sz="3600">
                <a:solidFill>
                  <a:srgbClr val="000000"/>
                </a:solidFill>
                <a:latin typeface="Montserrat"/>
              </a:rPr>
              <a:t>2</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grpSp>
        <p:nvGrpSpPr>
          <p:cNvPr id="2" name="Group 2"/>
          <p:cNvGrpSpPr/>
          <p:nvPr/>
        </p:nvGrpSpPr>
        <p:grpSpPr>
          <a:xfrm>
            <a:off x="8064908" y="7732795"/>
            <a:ext cx="571428" cy="571428"/>
            <a:chOff x="0" y="0"/>
            <a:chExt cx="761904" cy="761904"/>
          </a:xfrm>
        </p:grpSpPr>
        <p:grpSp>
          <p:nvGrpSpPr>
            <p:cNvPr id="3" name="Group 3"/>
            <p:cNvGrpSpPr>
              <a:grpSpLocks noChangeAspect="1"/>
            </p:cNvGrpSpPr>
            <p:nvPr/>
          </p:nvGrpSpPr>
          <p:grpSpPr>
            <a:xfrm>
              <a:off x="0" y="0"/>
              <a:ext cx="761904" cy="761904"/>
              <a:chOff x="0" y="0"/>
              <a:chExt cx="6355080" cy="6355080"/>
            </a:xfrm>
          </p:grpSpPr>
          <p:sp>
            <p:nvSpPr>
              <p:cNvPr id="4" name="Freeform 4"/>
              <p:cNvSpPr/>
              <p:nvPr/>
            </p:nvSpPr>
            <p:spPr>
              <a:xfrm>
                <a:off x="0" y="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000000"/>
              </a:solidFill>
            </p:spPr>
          </p:sp>
        </p:gr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a:off x="126984" y="126984"/>
              <a:ext cx="507936" cy="507936"/>
            </a:xfrm>
            <a:prstGeom prst="rect">
              <a:avLst/>
            </a:prstGeom>
          </p:spPr>
        </p:pic>
      </p:grpSp>
      <p:grpSp>
        <p:nvGrpSpPr>
          <p:cNvPr id="6" name="Group 6"/>
          <p:cNvGrpSpPr/>
          <p:nvPr/>
        </p:nvGrpSpPr>
        <p:grpSpPr>
          <a:xfrm>
            <a:off x="15614478" y="7732795"/>
            <a:ext cx="571428" cy="571428"/>
            <a:chOff x="0" y="0"/>
            <a:chExt cx="761904" cy="761904"/>
          </a:xfrm>
        </p:grpSpPr>
        <p:grpSp>
          <p:nvGrpSpPr>
            <p:cNvPr id="7" name="Group 7"/>
            <p:cNvGrpSpPr>
              <a:grpSpLocks noChangeAspect="1"/>
            </p:cNvGrpSpPr>
            <p:nvPr/>
          </p:nvGrpSpPr>
          <p:grpSpPr>
            <a:xfrm>
              <a:off x="0" y="0"/>
              <a:ext cx="761904" cy="761904"/>
              <a:chOff x="0" y="0"/>
              <a:chExt cx="6355080" cy="6355080"/>
            </a:xfrm>
          </p:grpSpPr>
          <p:sp>
            <p:nvSpPr>
              <p:cNvPr id="8" name="Freeform 8"/>
              <p:cNvSpPr/>
              <p:nvPr/>
            </p:nvSpPr>
            <p:spPr>
              <a:xfrm>
                <a:off x="0" y="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000000"/>
              </a:solidFill>
            </p:spPr>
          </p:sp>
        </p:grpSp>
        <p:pic>
          <p:nvPicPr>
            <p:cNvPr id="9" name="Picture 9"/>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a:off x="126984" y="126984"/>
              <a:ext cx="507936" cy="507936"/>
            </a:xfrm>
            <a:prstGeom prst="rect">
              <a:avLst/>
            </a:prstGeom>
          </p:spPr>
        </p:pic>
      </p:grpSp>
      <p:pic>
        <p:nvPicPr>
          <p:cNvPr id="10" name="Picture 10"/>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214343" y="7958528"/>
            <a:ext cx="2422066" cy="2422066"/>
          </a:xfrm>
          <a:prstGeom prst="rect">
            <a:avLst/>
          </a:prstGeom>
        </p:spPr>
      </p:pic>
      <p:pic>
        <p:nvPicPr>
          <p:cNvPr id="11" name="Picture 11"/>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5595414" y="13397"/>
            <a:ext cx="2422066" cy="2422066"/>
          </a:xfrm>
          <a:prstGeom prst="rect">
            <a:avLst/>
          </a:prstGeom>
        </p:spPr>
      </p:pic>
      <p:pic>
        <p:nvPicPr>
          <p:cNvPr id="12" name="Picture 12"/>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5206661" y="2530701"/>
            <a:ext cx="312567" cy="504140"/>
          </a:xfrm>
          <a:prstGeom prst="rect">
            <a:avLst/>
          </a:prstGeom>
        </p:spPr>
      </p:pic>
      <p:pic>
        <p:nvPicPr>
          <p:cNvPr id="13" name="Picture 13"/>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532094" y="8490084"/>
            <a:ext cx="312567" cy="504140"/>
          </a:xfrm>
          <a:prstGeom prst="rect">
            <a:avLst/>
          </a:prstGeom>
        </p:spPr>
      </p:pic>
      <p:sp>
        <p:nvSpPr>
          <p:cNvPr id="15" name="TextBox 15"/>
          <p:cNvSpPr txBox="1"/>
          <p:nvPr/>
        </p:nvSpPr>
        <p:spPr>
          <a:xfrm>
            <a:off x="687662" y="209550"/>
            <a:ext cx="7377246" cy="819150"/>
          </a:xfrm>
          <a:prstGeom prst="rect">
            <a:avLst/>
          </a:prstGeom>
        </p:spPr>
        <p:txBody>
          <a:bodyPr lIns="0" tIns="0" rIns="0" bIns="0" rtlCol="0" anchor="t">
            <a:spAutoFit/>
          </a:bodyPr>
          <a:lstStyle/>
          <a:p>
            <a:pPr>
              <a:lnSpc>
                <a:spcPts val="6480"/>
              </a:lnSpc>
            </a:pPr>
            <a:r>
              <a:rPr lang="en-US" sz="5400">
                <a:solidFill>
                  <a:srgbClr val="BD79FF"/>
                </a:solidFill>
                <a:latin typeface="Montserrat Classic Bold"/>
              </a:rPr>
              <a:t>ER DIAGRAM</a:t>
            </a:r>
          </a:p>
        </p:txBody>
      </p:sp>
      <p:pic>
        <p:nvPicPr>
          <p:cNvPr id="17" name="Picture 16">
            <a:extLst>
              <a:ext uri="{FF2B5EF4-FFF2-40B4-BE49-F238E27FC236}">
                <a16:creationId xmlns:a16="http://schemas.microsoft.com/office/drawing/2014/main" id="{B18B8B1A-E38D-4987-859F-C6C0DFA7681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32094" y="1796916"/>
            <a:ext cx="14966489" cy="669316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712782" y="538377"/>
            <a:ext cx="8102087" cy="569487"/>
            <a:chOff x="0" y="0"/>
            <a:chExt cx="10802783" cy="759316"/>
          </a:xfrm>
        </p:grpSpPr>
        <p:sp>
          <p:nvSpPr>
            <p:cNvPr id="3" name="AutoShape 3"/>
            <p:cNvSpPr/>
            <p:nvPr/>
          </p:nvSpPr>
          <p:spPr>
            <a:xfrm>
              <a:off x="0" y="0"/>
              <a:ext cx="10802783" cy="759316"/>
            </a:xfrm>
            <a:prstGeom prst="rect">
              <a:avLst/>
            </a:prstGeom>
            <a:solidFill>
              <a:srgbClr val="000000"/>
            </a:solidFill>
          </p:spPr>
        </p:sp>
        <p:sp>
          <p:nvSpPr>
            <p:cNvPr id="4" name="TextBox 4"/>
            <p:cNvSpPr txBox="1"/>
            <p:nvPr/>
          </p:nvSpPr>
          <p:spPr>
            <a:xfrm>
              <a:off x="715798" y="178959"/>
              <a:ext cx="9371187" cy="410923"/>
            </a:xfrm>
            <a:prstGeom prst="rect">
              <a:avLst/>
            </a:prstGeom>
          </p:spPr>
          <p:txBody>
            <a:bodyPr lIns="0" tIns="0" rIns="0" bIns="0" rtlCol="0" anchor="t">
              <a:spAutoFit/>
            </a:bodyPr>
            <a:lstStyle/>
            <a:p>
              <a:pPr algn="ctr">
                <a:lnSpc>
                  <a:spcPts val="2373"/>
                </a:lnSpc>
              </a:pPr>
              <a:r>
                <a:rPr lang="en-US" sz="2081" spc="766">
                  <a:solidFill>
                    <a:srgbClr val="FFFFFF"/>
                  </a:solidFill>
                  <a:latin typeface="Montserrat Light"/>
                </a:rPr>
                <a:t>MODULE DESCRIPTIONS</a:t>
              </a:r>
            </a:p>
          </p:txBody>
        </p:sp>
      </p:grpSp>
      <p:grpSp>
        <p:nvGrpSpPr>
          <p:cNvPr id="5" name="Group 5"/>
          <p:cNvGrpSpPr/>
          <p:nvPr/>
        </p:nvGrpSpPr>
        <p:grpSpPr>
          <a:xfrm>
            <a:off x="14825715" y="823120"/>
            <a:ext cx="1553457" cy="1482886"/>
            <a:chOff x="0" y="0"/>
            <a:chExt cx="2071276" cy="1977182"/>
          </a:xfrm>
        </p:grpSpPr>
        <p:pic>
          <p:nvPicPr>
            <p:cNvPr id="6" name="Picture 6"/>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392061"/>
              <a:ext cx="1585120" cy="1585120"/>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585120" y="0"/>
              <a:ext cx="486156" cy="784122"/>
            </a:xfrm>
            <a:prstGeom prst="rect">
              <a:avLst/>
            </a:prstGeom>
          </p:spPr>
        </p:pic>
      </p:grpSp>
      <p:grpSp>
        <p:nvGrpSpPr>
          <p:cNvPr id="8" name="Group 8"/>
          <p:cNvGrpSpPr/>
          <p:nvPr/>
        </p:nvGrpSpPr>
        <p:grpSpPr>
          <a:xfrm rot="-10800000">
            <a:off x="826388" y="8516857"/>
            <a:ext cx="1553457" cy="1482886"/>
            <a:chOff x="0" y="0"/>
            <a:chExt cx="2071276" cy="1977182"/>
          </a:xfrm>
        </p:grpSpPr>
        <p:pic>
          <p:nvPicPr>
            <p:cNvPr id="9" name="Picture 9"/>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392061"/>
              <a:ext cx="1585120" cy="1585120"/>
            </a:xfrm>
            <a:prstGeom prst="rect">
              <a:avLst/>
            </a:prstGeom>
          </p:spPr>
        </p:pic>
        <p:pic>
          <p:nvPicPr>
            <p:cNvPr id="10" name="Picture 10"/>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585120" y="0"/>
              <a:ext cx="486156" cy="784122"/>
            </a:xfrm>
            <a:prstGeom prst="rect">
              <a:avLst/>
            </a:prstGeom>
          </p:spPr>
        </p:pic>
      </p:grpSp>
      <p:pic>
        <p:nvPicPr>
          <p:cNvPr id="11" name="Picture 11"/>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2379845" y="823120"/>
            <a:ext cx="401572" cy="647697"/>
          </a:xfrm>
          <a:prstGeom prst="rect">
            <a:avLst/>
          </a:prstGeom>
        </p:spPr>
      </p:pic>
      <p:pic>
        <p:nvPicPr>
          <p:cNvPr id="12" name="Picture 12"/>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379172" y="8516857"/>
            <a:ext cx="401572" cy="647697"/>
          </a:xfrm>
          <a:prstGeom prst="rect">
            <a:avLst/>
          </a:prstGeom>
        </p:spPr>
      </p:pic>
      <p:sp>
        <p:nvSpPr>
          <p:cNvPr id="13" name="TextBox 13"/>
          <p:cNvSpPr txBox="1"/>
          <p:nvPr/>
        </p:nvSpPr>
        <p:spPr>
          <a:xfrm>
            <a:off x="1644907" y="2856457"/>
            <a:ext cx="15135838" cy="4039005"/>
          </a:xfrm>
          <a:prstGeom prst="rect">
            <a:avLst/>
          </a:prstGeom>
        </p:spPr>
        <p:txBody>
          <a:bodyPr lIns="0" tIns="0" rIns="0" bIns="0" rtlCol="0" anchor="t">
            <a:spAutoFit/>
          </a:bodyPr>
          <a:lstStyle/>
          <a:p>
            <a:pPr algn="ctr">
              <a:lnSpc>
                <a:spcPts val="5338"/>
              </a:lnSpc>
            </a:pPr>
            <a:r>
              <a:rPr lang="en-US" sz="3813" dirty="0">
                <a:solidFill>
                  <a:srgbClr val="000000"/>
                </a:solidFill>
                <a:latin typeface="Open Sans Light"/>
              </a:rPr>
              <a:t>The whole website has three parts front end , back end and database.</a:t>
            </a:r>
          </a:p>
          <a:p>
            <a:pPr algn="ctr">
              <a:lnSpc>
                <a:spcPts val="5338"/>
              </a:lnSpc>
            </a:pPr>
            <a:endParaRPr lang="en-US" sz="3813" dirty="0">
              <a:solidFill>
                <a:srgbClr val="000000"/>
              </a:solidFill>
              <a:latin typeface="Open Sans Light"/>
            </a:endParaRPr>
          </a:p>
          <a:p>
            <a:pPr>
              <a:lnSpc>
                <a:spcPts val="5338"/>
              </a:lnSpc>
            </a:pPr>
            <a:r>
              <a:rPr lang="en-US" sz="3813" dirty="0">
                <a:solidFill>
                  <a:srgbClr val="000000"/>
                </a:solidFill>
                <a:latin typeface="Open Sans Light"/>
              </a:rPr>
              <a:t>In front end we used</a:t>
            </a:r>
            <a:r>
              <a:rPr lang="en-US" sz="3813" dirty="0">
                <a:solidFill>
                  <a:srgbClr val="000000"/>
                </a:solidFill>
                <a:latin typeface="Open Sans Light Bold"/>
              </a:rPr>
              <a:t> HTML</a:t>
            </a:r>
            <a:r>
              <a:rPr lang="en-US" sz="3813" dirty="0">
                <a:solidFill>
                  <a:srgbClr val="000000"/>
                </a:solidFill>
                <a:latin typeface="Open Sans Light"/>
              </a:rPr>
              <a:t> for structure and </a:t>
            </a:r>
            <a:r>
              <a:rPr lang="en-US" sz="3813" dirty="0">
                <a:solidFill>
                  <a:srgbClr val="000000"/>
                </a:solidFill>
                <a:latin typeface="Open Sans Light Bold"/>
              </a:rPr>
              <a:t>CSS</a:t>
            </a:r>
            <a:r>
              <a:rPr lang="en-US" sz="3813" dirty="0">
                <a:solidFill>
                  <a:srgbClr val="000000"/>
                </a:solidFill>
                <a:latin typeface="Open Sans Light"/>
              </a:rPr>
              <a:t> for styling.</a:t>
            </a:r>
          </a:p>
          <a:p>
            <a:pPr>
              <a:lnSpc>
                <a:spcPts val="5338"/>
              </a:lnSpc>
            </a:pPr>
            <a:r>
              <a:rPr lang="en-US" sz="3813" dirty="0">
                <a:solidFill>
                  <a:srgbClr val="000000"/>
                </a:solidFill>
                <a:latin typeface="Open Sans Light"/>
              </a:rPr>
              <a:t>In back end we used </a:t>
            </a:r>
            <a:r>
              <a:rPr lang="en-US" sz="3813" dirty="0">
                <a:solidFill>
                  <a:srgbClr val="000000"/>
                </a:solidFill>
                <a:latin typeface="Open Sans Light Bold"/>
              </a:rPr>
              <a:t>PHP</a:t>
            </a:r>
            <a:r>
              <a:rPr lang="en-US" sz="3813" dirty="0">
                <a:solidFill>
                  <a:srgbClr val="000000"/>
                </a:solidFill>
                <a:latin typeface="Open Sans Light"/>
              </a:rPr>
              <a:t> language.</a:t>
            </a:r>
          </a:p>
          <a:p>
            <a:pPr>
              <a:lnSpc>
                <a:spcPts val="5338"/>
              </a:lnSpc>
            </a:pPr>
            <a:r>
              <a:rPr lang="en-US" sz="3813" dirty="0">
                <a:solidFill>
                  <a:srgbClr val="000000"/>
                </a:solidFill>
                <a:latin typeface="Open Sans Light"/>
              </a:rPr>
              <a:t>For connecting the two interface we use </a:t>
            </a:r>
            <a:r>
              <a:rPr lang="en-US" sz="3813" dirty="0">
                <a:solidFill>
                  <a:srgbClr val="000000"/>
                </a:solidFill>
                <a:latin typeface="Open Sans Light Bold"/>
              </a:rPr>
              <a:t>XAMPP</a:t>
            </a:r>
            <a:r>
              <a:rPr lang="en-US" sz="3813" dirty="0">
                <a:solidFill>
                  <a:srgbClr val="000000"/>
                </a:solidFill>
                <a:latin typeface="Open Sans Light"/>
              </a:rPr>
              <a:t> software.</a:t>
            </a:r>
          </a:p>
          <a:p>
            <a:pPr>
              <a:lnSpc>
                <a:spcPts val="5338"/>
              </a:lnSpc>
            </a:pPr>
            <a:r>
              <a:rPr lang="en-US" sz="3813" dirty="0">
                <a:solidFill>
                  <a:srgbClr val="000000"/>
                </a:solidFill>
                <a:latin typeface="Open Sans Light"/>
              </a:rPr>
              <a:t>We have used </a:t>
            </a:r>
            <a:r>
              <a:rPr lang="en-US" sz="3813" dirty="0">
                <a:solidFill>
                  <a:srgbClr val="000000"/>
                </a:solidFill>
                <a:latin typeface="Open Sans Light Bold"/>
              </a:rPr>
              <a:t>SQL DATABASE</a:t>
            </a:r>
            <a:r>
              <a:rPr lang="en-US" sz="3813" dirty="0">
                <a:solidFill>
                  <a:srgbClr val="000000"/>
                </a:solidFill>
                <a:latin typeface="Open Sans Light"/>
              </a:rPr>
              <a:t> for storing the data.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648200" y="266700"/>
            <a:ext cx="8102087" cy="569487"/>
            <a:chOff x="0" y="0"/>
            <a:chExt cx="10802783" cy="759316"/>
          </a:xfrm>
        </p:grpSpPr>
        <p:sp>
          <p:nvSpPr>
            <p:cNvPr id="3" name="AutoShape 3"/>
            <p:cNvSpPr/>
            <p:nvPr/>
          </p:nvSpPr>
          <p:spPr>
            <a:xfrm>
              <a:off x="0" y="0"/>
              <a:ext cx="10802783" cy="759316"/>
            </a:xfrm>
            <a:prstGeom prst="rect">
              <a:avLst/>
            </a:prstGeom>
            <a:solidFill>
              <a:srgbClr val="000000"/>
            </a:solidFill>
          </p:spPr>
        </p:sp>
        <p:sp>
          <p:nvSpPr>
            <p:cNvPr id="4" name="TextBox 4"/>
            <p:cNvSpPr txBox="1"/>
            <p:nvPr/>
          </p:nvSpPr>
          <p:spPr>
            <a:xfrm>
              <a:off x="715798" y="178959"/>
              <a:ext cx="9371187" cy="410923"/>
            </a:xfrm>
            <a:prstGeom prst="rect">
              <a:avLst/>
            </a:prstGeom>
          </p:spPr>
          <p:txBody>
            <a:bodyPr lIns="0" tIns="0" rIns="0" bIns="0" rtlCol="0" anchor="t">
              <a:spAutoFit/>
            </a:bodyPr>
            <a:lstStyle/>
            <a:p>
              <a:pPr algn="ctr">
                <a:lnSpc>
                  <a:spcPts val="2373"/>
                </a:lnSpc>
              </a:pPr>
              <a:r>
                <a:rPr lang="en-US" sz="2081" spc="766" dirty="0">
                  <a:solidFill>
                    <a:srgbClr val="FFFFFF"/>
                  </a:solidFill>
                  <a:latin typeface="Montserrat Light"/>
                </a:rPr>
                <a:t>MAJOR MODULES</a:t>
              </a:r>
            </a:p>
          </p:txBody>
        </p:sp>
      </p:grpSp>
      <p:sp>
        <p:nvSpPr>
          <p:cNvPr id="13" name="TextBox 13"/>
          <p:cNvSpPr txBox="1"/>
          <p:nvPr/>
        </p:nvSpPr>
        <p:spPr>
          <a:xfrm>
            <a:off x="1219200" y="1107865"/>
            <a:ext cx="15773400" cy="8643777"/>
          </a:xfrm>
          <a:prstGeom prst="rect">
            <a:avLst/>
          </a:prstGeom>
        </p:spPr>
        <p:txBody>
          <a:bodyPr wrap="square" lIns="0" tIns="0" rIns="0" bIns="0" rtlCol="0" anchor="t">
            <a:spAutoFit/>
          </a:bodyPr>
          <a:lstStyle/>
          <a:p>
            <a:pPr marL="514350" indent="-514350">
              <a:lnSpc>
                <a:spcPts val="5338"/>
              </a:lnSpc>
              <a:buAutoNum type="arabicParenR"/>
            </a:pPr>
            <a:r>
              <a:rPr lang="en-US" sz="2800" b="1" dirty="0">
                <a:latin typeface="Open Sans Light" panose="020B0306030504020204" pitchFamily="34" charset="0"/>
                <a:ea typeface="Open Sans Light" panose="020B0306030504020204" pitchFamily="34" charset="0"/>
                <a:cs typeface="Open Sans Light" panose="020B0306030504020204" pitchFamily="34" charset="0"/>
              </a:rPr>
              <a:t>USER’S ACOUNT: </a:t>
            </a:r>
          </a:p>
          <a:p>
            <a:pPr>
              <a:lnSpc>
                <a:spcPct val="150000"/>
              </a:lnSpc>
            </a:pPr>
            <a:r>
              <a:rPr lang="en-US" sz="2800" dirty="0">
                <a:latin typeface="Open Sans Light" panose="020B0306030504020204" pitchFamily="34" charset="0"/>
                <a:ea typeface="Open Sans Light" panose="020B0306030504020204" pitchFamily="34" charset="0"/>
                <a:cs typeface="Open Sans Light" panose="020B0306030504020204" pitchFamily="34" charset="0"/>
              </a:rPr>
              <a:t>➔ </a:t>
            </a:r>
            <a:r>
              <a:rPr lang="en-US" sz="2800" b="1" u="sng" dirty="0">
                <a:effectLst>
                  <a:outerShdw blurRad="38100" dist="38100" dir="2700000" algn="tl">
                    <a:srgbClr val="000000">
                      <a:alpha val="43137"/>
                    </a:srgbClr>
                  </a:outerShdw>
                </a:effectLst>
                <a:latin typeface="Open Sans Light" panose="020B0306030504020204" pitchFamily="34" charset="0"/>
                <a:ea typeface="Open Sans Light" panose="020B0306030504020204" pitchFamily="34" charset="0"/>
                <a:cs typeface="Open Sans Light" panose="020B0306030504020204" pitchFamily="34" charset="0"/>
              </a:rPr>
              <a:t>REGISTER/SIGN UP</a:t>
            </a:r>
            <a:r>
              <a:rPr lang="en-US" sz="2400" dirty="0">
                <a:latin typeface="Open Sans Light" panose="020B0306030504020204" pitchFamily="34" charset="0"/>
                <a:ea typeface="Open Sans Light" panose="020B0306030504020204" pitchFamily="34" charset="0"/>
                <a:cs typeface="Open Sans Light" panose="020B0306030504020204" pitchFamily="34" charset="0"/>
              </a:rPr>
              <a:t>: The website allows to create an account/profile. This will help to categorize elements which only a particular user wants to keep or change. It also allows to keep a check on the number of users accessing or using our website. </a:t>
            </a:r>
          </a:p>
          <a:p>
            <a:pPr>
              <a:lnSpc>
                <a:spcPct val="150000"/>
              </a:lnSpc>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The account registration stores the following credentials of the user, 	</a:t>
            </a:r>
          </a:p>
          <a:p>
            <a:pPr>
              <a:lnSpc>
                <a:spcPct val="150000"/>
              </a:lnSpc>
            </a:pPr>
            <a:endParaRPr lang="en-US" sz="2400" dirty="0">
              <a:latin typeface="Open Sans Light" panose="020B0306030504020204" pitchFamily="34" charset="0"/>
              <a:ea typeface="Open Sans Light" panose="020B0306030504020204" pitchFamily="34" charset="0"/>
              <a:cs typeface="Open Sans Light" panose="020B0306030504020204" pitchFamily="34" charset="0"/>
            </a:endParaRPr>
          </a:p>
          <a:p>
            <a:pPr>
              <a:lnSpc>
                <a:spcPct val="150000"/>
              </a:lnSpc>
            </a:pPr>
            <a:endParaRPr lang="en-US" sz="2400" dirty="0">
              <a:latin typeface="Open Sans Light" panose="020B0306030504020204" pitchFamily="34" charset="0"/>
              <a:ea typeface="Open Sans Light" panose="020B0306030504020204" pitchFamily="34" charset="0"/>
              <a:cs typeface="Open Sans Light" panose="020B0306030504020204" pitchFamily="34" charset="0"/>
            </a:endParaRPr>
          </a:p>
          <a:p>
            <a:pPr>
              <a:lnSpc>
                <a:spcPct val="150000"/>
              </a:lnSpc>
            </a:pPr>
            <a:endParaRPr lang="en-US" sz="2400" dirty="0">
              <a:latin typeface="Open Sans Light" panose="020B0306030504020204" pitchFamily="34" charset="0"/>
              <a:ea typeface="Open Sans Light" panose="020B0306030504020204" pitchFamily="34" charset="0"/>
              <a:cs typeface="Open Sans Light" panose="020B0306030504020204" pitchFamily="34" charset="0"/>
            </a:endParaRPr>
          </a:p>
          <a:p>
            <a:pPr>
              <a:lnSpc>
                <a:spcPct val="150000"/>
              </a:lnSpc>
            </a:pPr>
            <a:endParaRPr lang="en-US" sz="2400" dirty="0">
              <a:latin typeface="Open Sans Light" panose="020B0306030504020204" pitchFamily="34" charset="0"/>
              <a:ea typeface="Open Sans Light" panose="020B0306030504020204" pitchFamily="34" charset="0"/>
              <a:cs typeface="Open Sans Light" panose="020B0306030504020204" pitchFamily="34" charset="0"/>
            </a:endParaRPr>
          </a:p>
          <a:p>
            <a:pPr>
              <a:lnSpc>
                <a:spcPct val="150000"/>
              </a:lnSpc>
            </a:pPr>
            <a:endParaRPr lang="en-US" sz="2400" dirty="0">
              <a:latin typeface="Open Sans Light" panose="020B0306030504020204" pitchFamily="34" charset="0"/>
              <a:ea typeface="Open Sans Light" panose="020B0306030504020204" pitchFamily="34" charset="0"/>
              <a:cs typeface="Open Sans Light" panose="020B0306030504020204" pitchFamily="34" charset="0"/>
            </a:endParaRPr>
          </a:p>
          <a:p>
            <a:pPr>
              <a:lnSpc>
                <a:spcPct val="150000"/>
              </a:lnSpc>
            </a:pPr>
            <a:r>
              <a:rPr lang="en-US" sz="2800" b="1" dirty="0">
                <a:effectLst>
                  <a:outerShdw blurRad="38100" dist="38100" dir="2700000" algn="tl">
                    <a:srgbClr val="000000">
                      <a:alpha val="43137"/>
                    </a:srgbClr>
                  </a:outerShdw>
                </a:effectLst>
                <a:latin typeface="Open Sans Light" panose="020B0306030504020204" pitchFamily="34" charset="0"/>
                <a:ea typeface="Open Sans Light" panose="020B0306030504020204" pitchFamily="34" charset="0"/>
                <a:cs typeface="Open Sans Light" panose="020B0306030504020204" pitchFamily="34" charset="0"/>
              </a:rPr>
              <a:t>➔ </a:t>
            </a:r>
            <a:r>
              <a:rPr lang="en-US" sz="2800" b="1" u="sng" dirty="0">
                <a:effectLst>
                  <a:outerShdw blurRad="38100" dist="38100" dir="2700000" algn="tl">
                    <a:srgbClr val="000000">
                      <a:alpha val="43137"/>
                    </a:srgbClr>
                  </a:outerShdw>
                </a:effectLst>
                <a:latin typeface="Open Sans Light" panose="020B0306030504020204" pitchFamily="34" charset="0"/>
                <a:ea typeface="Open Sans Light" panose="020B0306030504020204" pitchFamily="34" charset="0"/>
                <a:cs typeface="Open Sans Light" panose="020B0306030504020204" pitchFamily="34" charset="0"/>
              </a:rPr>
              <a:t>LOGIN: </a:t>
            </a:r>
            <a:r>
              <a:rPr lang="en-US" sz="2400" dirty="0">
                <a:latin typeface="Open Sans Light" panose="020B0306030504020204" pitchFamily="34" charset="0"/>
                <a:ea typeface="Open Sans Light" panose="020B0306030504020204" pitchFamily="34" charset="0"/>
                <a:cs typeface="Open Sans Light" panose="020B0306030504020204" pitchFamily="34" charset="0"/>
              </a:rPr>
              <a:t>The login is created to identify the particular user, who is going to use the website. The login module checks the username and password entered by the user. The entered username and password are checked with the database where the registered information is stored. The data is checked and if it matches, it allows the user into the website. This ensures privacy of the user in the website. Also, it helps to keep a track of the user’s activity in the </a:t>
            </a:r>
            <a:r>
              <a:rPr lang="en-US" sz="2800" dirty="0">
                <a:latin typeface="Open Sans Light" panose="020B0306030504020204" pitchFamily="34" charset="0"/>
                <a:ea typeface="Open Sans Light" panose="020B0306030504020204" pitchFamily="34" charset="0"/>
                <a:cs typeface="Open Sans Light" panose="020B0306030504020204" pitchFamily="34" charset="0"/>
              </a:rPr>
              <a:t>website.</a:t>
            </a:r>
            <a:endParaRPr lang="en-US" sz="2800" dirty="0">
              <a:solidFill>
                <a:srgbClr val="000000"/>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TextBox 4">
            <a:extLst>
              <a:ext uri="{FF2B5EF4-FFF2-40B4-BE49-F238E27FC236}">
                <a16:creationId xmlns:a16="http://schemas.microsoft.com/office/drawing/2014/main" id="{694E1015-BB72-42A9-A05B-BC653E167E21}"/>
              </a:ext>
            </a:extLst>
          </p:cNvPr>
          <p:cNvSpPr txBox="1"/>
          <p:nvPr/>
        </p:nvSpPr>
        <p:spPr>
          <a:xfrm>
            <a:off x="7543800" y="4381500"/>
            <a:ext cx="2743200" cy="2062103"/>
          </a:xfrm>
          <a:prstGeom prst="rect">
            <a:avLst/>
          </a:prstGeom>
          <a:noFill/>
        </p:spPr>
        <p:txBody>
          <a:bodyPr wrap="square" rtlCol="0">
            <a:spAutoFit/>
          </a:bodyPr>
          <a:lstStyle/>
          <a:p>
            <a:pPr marL="342900" indent="-342900">
              <a:buAutoNum type="arabicPeriod"/>
            </a:pPr>
            <a:r>
              <a:rPr lang="en-US" sz="3200" dirty="0"/>
              <a:t>NAME</a:t>
            </a:r>
          </a:p>
          <a:p>
            <a:pPr marL="342900" indent="-342900">
              <a:buAutoNum type="arabicPeriod"/>
            </a:pPr>
            <a:r>
              <a:rPr lang="en-US" sz="3200" dirty="0">
                <a:ea typeface="Open Sans Light" panose="020B0306030504020204" pitchFamily="34" charset="0"/>
                <a:cs typeface="Open Sans Light" panose="020B0306030504020204" pitchFamily="34" charset="0"/>
              </a:rPr>
              <a:t>User</a:t>
            </a:r>
          </a:p>
          <a:p>
            <a:pPr marL="342900" indent="-342900">
              <a:buAutoNum type="arabicPeriod"/>
            </a:pPr>
            <a:r>
              <a:rPr lang="en-US" sz="3200" dirty="0">
                <a:ea typeface="Open Sans Light" panose="020B0306030504020204" pitchFamily="34" charset="0"/>
                <a:cs typeface="Open Sans Light" panose="020B0306030504020204" pitchFamily="34" charset="0"/>
              </a:rPr>
              <a:t>Email ID</a:t>
            </a:r>
          </a:p>
          <a:p>
            <a:pPr marL="342900" indent="-342900">
              <a:buAutoNum type="arabicPeriod"/>
            </a:pPr>
            <a:r>
              <a:rPr lang="en-US" sz="3200" dirty="0">
                <a:ea typeface="Open Sans Light" panose="020B0306030504020204" pitchFamily="34" charset="0"/>
                <a:cs typeface="Open Sans Light" panose="020B0306030504020204" pitchFamily="34" charset="0"/>
              </a:rPr>
              <a:t>Password </a:t>
            </a:r>
          </a:p>
        </p:txBody>
      </p:sp>
    </p:spTree>
    <p:extLst>
      <p:ext uri="{BB962C8B-B14F-4D97-AF65-F5344CB8AC3E}">
        <p14:creationId xmlns:p14="http://schemas.microsoft.com/office/powerpoint/2010/main" val="29582895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712782" y="538377"/>
            <a:ext cx="8102087" cy="569487"/>
            <a:chOff x="0" y="0"/>
            <a:chExt cx="10802783" cy="759316"/>
          </a:xfrm>
        </p:grpSpPr>
        <p:sp>
          <p:nvSpPr>
            <p:cNvPr id="3" name="AutoShape 3"/>
            <p:cNvSpPr/>
            <p:nvPr/>
          </p:nvSpPr>
          <p:spPr>
            <a:xfrm>
              <a:off x="0" y="0"/>
              <a:ext cx="10802783" cy="759316"/>
            </a:xfrm>
            <a:prstGeom prst="rect">
              <a:avLst/>
            </a:prstGeom>
            <a:solidFill>
              <a:srgbClr val="000000"/>
            </a:solidFill>
          </p:spPr>
        </p:sp>
        <p:sp>
          <p:nvSpPr>
            <p:cNvPr id="4" name="TextBox 4"/>
            <p:cNvSpPr txBox="1"/>
            <p:nvPr/>
          </p:nvSpPr>
          <p:spPr>
            <a:xfrm>
              <a:off x="715798" y="178959"/>
              <a:ext cx="9371187" cy="410923"/>
            </a:xfrm>
            <a:prstGeom prst="rect">
              <a:avLst/>
            </a:prstGeom>
          </p:spPr>
          <p:txBody>
            <a:bodyPr lIns="0" tIns="0" rIns="0" bIns="0" rtlCol="0" anchor="t">
              <a:spAutoFit/>
            </a:bodyPr>
            <a:lstStyle/>
            <a:p>
              <a:pPr algn="ctr">
                <a:lnSpc>
                  <a:spcPts val="2373"/>
                </a:lnSpc>
              </a:pPr>
              <a:r>
                <a:rPr lang="en-US" sz="2081" spc="766" dirty="0">
                  <a:solidFill>
                    <a:srgbClr val="FFFFFF"/>
                  </a:solidFill>
                  <a:latin typeface="Montserrat Light"/>
                </a:rPr>
                <a:t>MAJOR MODULES</a:t>
              </a:r>
            </a:p>
          </p:txBody>
        </p:sp>
      </p:grpSp>
      <p:sp>
        <p:nvSpPr>
          <p:cNvPr id="7" name="TextBox 6">
            <a:extLst>
              <a:ext uri="{FF2B5EF4-FFF2-40B4-BE49-F238E27FC236}">
                <a16:creationId xmlns:a16="http://schemas.microsoft.com/office/drawing/2014/main" id="{E144A64A-1686-40A7-8635-0AC80379C4E4}"/>
              </a:ext>
            </a:extLst>
          </p:cNvPr>
          <p:cNvSpPr txBox="1"/>
          <p:nvPr/>
        </p:nvSpPr>
        <p:spPr>
          <a:xfrm>
            <a:off x="304800" y="1714500"/>
            <a:ext cx="17449800" cy="8035469"/>
          </a:xfrm>
          <a:prstGeom prst="rect">
            <a:avLst/>
          </a:prstGeom>
          <a:noFill/>
        </p:spPr>
        <p:txBody>
          <a:bodyPr wrap="square">
            <a:spAutoFit/>
          </a:bodyPr>
          <a:lstStyle/>
          <a:p>
            <a:r>
              <a:rPr lang="en-US" sz="2800" b="1" dirty="0">
                <a:latin typeface="Open Sans Light Bold" panose="020B0604020202020204" charset="0"/>
                <a:ea typeface="Open Sans Light Bold" panose="020B0604020202020204" charset="0"/>
                <a:cs typeface="Open Sans Light Bold" panose="020B0604020202020204" charset="0"/>
              </a:rPr>
              <a:t>2) MAIN PAGE</a:t>
            </a:r>
            <a:r>
              <a:rPr lang="en-US" sz="2800" b="1" dirty="0">
                <a:latin typeface="Open Sans Light" panose="020B0306030504020204" pitchFamily="34" charset="0"/>
                <a:ea typeface="Open Sans Light" panose="020B0306030504020204" pitchFamily="34" charset="0"/>
                <a:cs typeface="Open Sans Light" panose="020B0306030504020204" pitchFamily="34" charset="0"/>
              </a:rPr>
              <a:t>: </a:t>
            </a:r>
            <a:r>
              <a:rPr lang="en-US" sz="2400" dirty="0">
                <a:latin typeface="Open Sans Light" panose="020B0306030504020204" pitchFamily="34" charset="0"/>
                <a:ea typeface="Open Sans Light" panose="020B0306030504020204" pitchFamily="34" charset="0"/>
                <a:cs typeface="Open Sans Light" panose="020B0306030504020204" pitchFamily="34" charset="0"/>
              </a:rPr>
              <a:t>The main page of the website provides options to navigate through all other modules or webpages provided. </a:t>
            </a:r>
          </a:p>
          <a:p>
            <a:r>
              <a:rPr lang="en-US" sz="2400" dirty="0">
                <a:latin typeface="Open Sans Light" panose="020B0306030504020204" pitchFamily="34" charset="0"/>
                <a:ea typeface="Open Sans Light" panose="020B0306030504020204" pitchFamily="34" charset="0"/>
                <a:cs typeface="Open Sans Light" panose="020B0306030504020204" pitchFamily="34" charset="0"/>
              </a:rPr>
              <a:t>The main page consists of the following four buttons,</a:t>
            </a:r>
          </a:p>
          <a:p>
            <a:endParaRPr lang="en-US" sz="2400"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US" sz="2400"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US" sz="2400"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US" sz="2400"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US" sz="2400" dirty="0">
              <a:latin typeface="Open Sans Light" panose="020B0306030504020204" pitchFamily="34" charset="0"/>
              <a:ea typeface="Open Sans Light" panose="020B0306030504020204" pitchFamily="34" charset="0"/>
              <a:cs typeface="Open Sans Light" panose="020B0306030504020204" pitchFamily="34" charset="0"/>
            </a:endParaRPr>
          </a:p>
          <a:p>
            <a:pPr>
              <a:lnSpc>
                <a:spcPct val="150000"/>
              </a:lnSpc>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From the main page the user can navigate to these 4 pages and access the particular song he/she requires. This helps to branch the available options and also makes it easy and efficient for user to see the songs. </a:t>
            </a:r>
          </a:p>
          <a:p>
            <a:endParaRPr lang="en-US" sz="2400" dirty="0">
              <a:latin typeface="Open Sans Light" panose="020B0306030504020204" pitchFamily="34" charset="0"/>
              <a:ea typeface="Open Sans Light" panose="020B0306030504020204" pitchFamily="34" charset="0"/>
              <a:cs typeface="Open Sans Light" panose="020B0306030504020204" pitchFamily="34" charset="0"/>
            </a:endParaRPr>
          </a:p>
          <a:p>
            <a:r>
              <a:rPr lang="en-US" sz="2400" dirty="0">
                <a:latin typeface="Open Sans Light" panose="020B0306030504020204" pitchFamily="34" charset="0"/>
                <a:ea typeface="Open Sans Light" panose="020B0306030504020204" pitchFamily="34" charset="0"/>
                <a:cs typeface="Open Sans Light" panose="020B0306030504020204" pitchFamily="34" charset="0"/>
              </a:rPr>
              <a:t>Further explaining the sub-modules of the page,</a:t>
            </a:r>
          </a:p>
          <a:p>
            <a:endParaRPr lang="en-US" sz="2400" dirty="0">
              <a:latin typeface="Open Sans Light" panose="020B0306030504020204" pitchFamily="34" charset="0"/>
              <a:ea typeface="Open Sans Light" panose="020B0306030504020204" pitchFamily="34" charset="0"/>
              <a:cs typeface="Open Sans Light" panose="020B0306030504020204" pitchFamily="34" charset="0"/>
            </a:endParaRPr>
          </a:p>
          <a:p>
            <a:pPr>
              <a:lnSpc>
                <a:spcPct val="150000"/>
              </a:lnSpc>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 </a:t>
            </a:r>
            <a:r>
              <a:rPr lang="en-US" sz="2400" b="1" dirty="0">
                <a:effectLst>
                  <a:outerShdw blurRad="38100" dist="38100" dir="2700000" algn="tl">
                    <a:srgbClr val="000000">
                      <a:alpha val="43137"/>
                    </a:srgbClr>
                  </a:outerShdw>
                </a:effectLst>
                <a:latin typeface="Open Sans Light" panose="020B0306030504020204" pitchFamily="34" charset="0"/>
                <a:ea typeface="Open Sans Light" panose="020B0306030504020204" pitchFamily="34" charset="0"/>
                <a:cs typeface="Open Sans Light" panose="020B0306030504020204" pitchFamily="34" charset="0"/>
              </a:rPr>
              <a:t>a) SONGS: </a:t>
            </a:r>
            <a:r>
              <a:rPr lang="en-US" sz="2400" dirty="0">
                <a:latin typeface="Open Sans Light" panose="020B0306030504020204" pitchFamily="34" charset="0"/>
                <a:ea typeface="Open Sans Light" panose="020B0306030504020204" pitchFamily="34" charset="0"/>
                <a:cs typeface="Open Sans Light" panose="020B0306030504020204" pitchFamily="34" charset="0"/>
              </a:rPr>
              <a:t>The song webpage displays all the songs entered in database. </a:t>
            </a:r>
          </a:p>
          <a:p>
            <a:pPr>
              <a:lnSpc>
                <a:spcPct val="150000"/>
              </a:lnSpc>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It shows all the data of the song including Song’s name, Artist’s name, Language and Genre of the song. </a:t>
            </a:r>
          </a:p>
          <a:p>
            <a:pPr>
              <a:lnSpc>
                <a:spcPct val="150000"/>
              </a:lnSpc>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By connecting the back end to the database, we could display all the information present in database in the website. Through front end coding (using HTML &amp; CSS), the information is displayed on the website in a card. </a:t>
            </a:r>
          </a:p>
          <a:p>
            <a:pPr>
              <a:lnSpc>
                <a:spcPct val="150000"/>
              </a:lnSpc>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The font, </a:t>
            </a:r>
            <a:r>
              <a:rPr lang="en-US" sz="2400" dirty="0" err="1">
                <a:latin typeface="Open Sans Light" panose="020B0306030504020204" pitchFamily="34" charset="0"/>
                <a:ea typeface="Open Sans Light" panose="020B0306030504020204" pitchFamily="34" charset="0"/>
                <a:cs typeface="Open Sans Light" panose="020B0306030504020204" pitchFamily="34" charset="0"/>
              </a:rPr>
              <a:t>colour</a:t>
            </a:r>
            <a:r>
              <a:rPr lang="en-US" sz="2400" dirty="0">
                <a:latin typeface="Open Sans Light" panose="020B0306030504020204" pitchFamily="34" charset="0"/>
                <a:ea typeface="Open Sans Light" panose="020B0306030504020204" pitchFamily="34" charset="0"/>
                <a:cs typeface="Open Sans Light" panose="020B0306030504020204" pitchFamily="34" charset="0"/>
              </a:rPr>
              <a:t> and style set through front end coding makes the website look attractive and organized </a:t>
            </a:r>
            <a:endParaRPr lang="en-IN" sz="2400"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TextBox 4">
            <a:extLst>
              <a:ext uri="{FF2B5EF4-FFF2-40B4-BE49-F238E27FC236}">
                <a16:creationId xmlns:a16="http://schemas.microsoft.com/office/drawing/2014/main" id="{F2FCF666-23E4-44CF-9EDF-EE9C36B288BF}"/>
              </a:ext>
            </a:extLst>
          </p:cNvPr>
          <p:cNvSpPr txBox="1"/>
          <p:nvPr/>
        </p:nvSpPr>
        <p:spPr>
          <a:xfrm>
            <a:off x="7772400" y="2896731"/>
            <a:ext cx="2743200" cy="2246769"/>
          </a:xfrm>
          <a:prstGeom prst="rect">
            <a:avLst/>
          </a:prstGeom>
          <a:noFill/>
        </p:spPr>
        <p:txBody>
          <a:bodyPr wrap="square" rtlCol="0">
            <a:spAutoFit/>
          </a:bodyPr>
          <a:lstStyle/>
          <a:p>
            <a:r>
              <a:rPr lang="en-US" sz="2800" dirty="0">
                <a:latin typeface="Open Sans Light" panose="020B0306030504020204" pitchFamily="34" charset="0"/>
                <a:ea typeface="Open Sans Light" panose="020B0306030504020204" pitchFamily="34" charset="0"/>
                <a:cs typeface="Open Sans Light" panose="020B0306030504020204" pitchFamily="34" charset="0"/>
              </a:rPr>
              <a:t>a) SONGS</a:t>
            </a:r>
          </a:p>
          <a:p>
            <a:r>
              <a:rPr lang="en-US" sz="2800" dirty="0">
                <a:latin typeface="Open Sans Light" panose="020B0306030504020204" pitchFamily="34" charset="0"/>
                <a:ea typeface="Open Sans Light" panose="020B0306030504020204" pitchFamily="34" charset="0"/>
                <a:cs typeface="Open Sans Light" panose="020B0306030504020204" pitchFamily="34" charset="0"/>
              </a:rPr>
              <a:t>b) ARTISTS</a:t>
            </a:r>
          </a:p>
          <a:p>
            <a:r>
              <a:rPr lang="en-US" sz="2800" dirty="0">
                <a:latin typeface="Open Sans Light" panose="020B0306030504020204" pitchFamily="34" charset="0"/>
                <a:ea typeface="Open Sans Light" panose="020B0306030504020204" pitchFamily="34" charset="0"/>
                <a:cs typeface="Open Sans Light" panose="020B0306030504020204" pitchFamily="34" charset="0"/>
              </a:rPr>
              <a:t>c) LANGUAGE </a:t>
            </a:r>
          </a:p>
          <a:p>
            <a:r>
              <a:rPr lang="en-US" sz="2800" dirty="0">
                <a:latin typeface="Open Sans Light" panose="020B0306030504020204" pitchFamily="34" charset="0"/>
                <a:ea typeface="Open Sans Light" panose="020B0306030504020204" pitchFamily="34" charset="0"/>
                <a:cs typeface="Open Sans Light" panose="020B0306030504020204" pitchFamily="34" charset="0"/>
              </a:rPr>
              <a:t>d) GENRE </a:t>
            </a:r>
          </a:p>
          <a:p>
            <a:endParaRPr lang="en-IN" sz="2800" dirty="0"/>
          </a:p>
        </p:txBody>
      </p:sp>
    </p:spTree>
    <p:extLst>
      <p:ext uri="{BB962C8B-B14F-4D97-AF65-F5344CB8AC3E}">
        <p14:creationId xmlns:p14="http://schemas.microsoft.com/office/powerpoint/2010/main" val="2599939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712782" y="538377"/>
            <a:ext cx="8102087" cy="569487"/>
            <a:chOff x="0" y="0"/>
            <a:chExt cx="10802783" cy="759316"/>
          </a:xfrm>
        </p:grpSpPr>
        <p:sp>
          <p:nvSpPr>
            <p:cNvPr id="3" name="AutoShape 3"/>
            <p:cNvSpPr/>
            <p:nvPr/>
          </p:nvSpPr>
          <p:spPr>
            <a:xfrm>
              <a:off x="0" y="0"/>
              <a:ext cx="10802783" cy="759316"/>
            </a:xfrm>
            <a:prstGeom prst="rect">
              <a:avLst/>
            </a:prstGeom>
            <a:solidFill>
              <a:srgbClr val="000000"/>
            </a:solidFill>
          </p:spPr>
        </p:sp>
        <p:sp>
          <p:nvSpPr>
            <p:cNvPr id="4" name="TextBox 4"/>
            <p:cNvSpPr txBox="1"/>
            <p:nvPr/>
          </p:nvSpPr>
          <p:spPr>
            <a:xfrm>
              <a:off x="715798" y="178959"/>
              <a:ext cx="9371187" cy="410923"/>
            </a:xfrm>
            <a:prstGeom prst="rect">
              <a:avLst/>
            </a:prstGeom>
          </p:spPr>
          <p:txBody>
            <a:bodyPr lIns="0" tIns="0" rIns="0" bIns="0" rtlCol="0" anchor="t">
              <a:spAutoFit/>
            </a:bodyPr>
            <a:lstStyle/>
            <a:p>
              <a:pPr algn="ctr">
                <a:lnSpc>
                  <a:spcPts val="2373"/>
                </a:lnSpc>
              </a:pPr>
              <a:r>
                <a:rPr lang="en-US" sz="2081" spc="766" dirty="0">
                  <a:solidFill>
                    <a:srgbClr val="FFFFFF"/>
                  </a:solidFill>
                  <a:latin typeface="Montserrat Light"/>
                </a:rPr>
                <a:t>MAJOR MODULES</a:t>
              </a:r>
            </a:p>
          </p:txBody>
        </p:sp>
      </p:grpSp>
      <p:sp>
        <p:nvSpPr>
          <p:cNvPr id="7" name="TextBox 6">
            <a:extLst>
              <a:ext uri="{FF2B5EF4-FFF2-40B4-BE49-F238E27FC236}">
                <a16:creationId xmlns:a16="http://schemas.microsoft.com/office/drawing/2014/main" id="{E144A64A-1686-40A7-8635-0AC80379C4E4}"/>
              </a:ext>
            </a:extLst>
          </p:cNvPr>
          <p:cNvSpPr txBox="1"/>
          <p:nvPr/>
        </p:nvSpPr>
        <p:spPr>
          <a:xfrm>
            <a:off x="1066800" y="1790700"/>
            <a:ext cx="16535400" cy="6219588"/>
          </a:xfrm>
          <a:prstGeom prst="rect">
            <a:avLst/>
          </a:prstGeom>
          <a:noFill/>
        </p:spPr>
        <p:txBody>
          <a:bodyPr wrap="square">
            <a:spAutoFit/>
          </a:bodyPr>
          <a:lstStyle/>
          <a:p>
            <a:pPr>
              <a:lnSpc>
                <a:spcPct val="150000"/>
              </a:lnSpc>
            </a:pPr>
            <a:r>
              <a:rPr lang="en-US" sz="2800" b="1" dirty="0">
                <a:effectLst>
                  <a:outerShdw blurRad="38100" dist="38100" dir="2700000" algn="tl">
                    <a:srgbClr val="000000">
                      <a:alpha val="43137"/>
                    </a:srgbClr>
                  </a:outerShdw>
                </a:effectLst>
                <a:latin typeface="Open Sans Light" panose="020B0306030504020204" pitchFamily="34" charset="0"/>
                <a:ea typeface="Open Sans Light" panose="020B0306030504020204" pitchFamily="34" charset="0"/>
                <a:cs typeface="Open Sans Light" panose="020B0306030504020204" pitchFamily="34" charset="0"/>
              </a:rPr>
              <a:t>b) ARTISTS: </a:t>
            </a:r>
            <a:r>
              <a:rPr lang="en-US" sz="2400" dirty="0">
                <a:latin typeface="Open Sans Light" panose="020B0306030504020204" pitchFamily="34" charset="0"/>
                <a:ea typeface="Open Sans Light" panose="020B0306030504020204" pitchFamily="34" charset="0"/>
                <a:cs typeface="Open Sans Light" panose="020B0306030504020204" pitchFamily="34" charset="0"/>
              </a:rPr>
              <a:t>The artists webpage displays all the names of the artists with their images entered in database. </a:t>
            </a:r>
          </a:p>
          <a:p>
            <a:pPr>
              <a:lnSpc>
                <a:spcPct val="150000"/>
              </a:lnSpc>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This page helps the user to access songs based on the artists. This categorization helps user to see the songs of their favorite artists. </a:t>
            </a:r>
          </a:p>
          <a:p>
            <a:pPr>
              <a:lnSpc>
                <a:spcPct val="150000"/>
              </a:lnSpc>
            </a:pPr>
            <a:endParaRPr lang="en-US" sz="2400" dirty="0">
              <a:latin typeface="Open Sans Light" panose="020B0306030504020204" pitchFamily="34" charset="0"/>
              <a:ea typeface="Open Sans Light" panose="020B0306030504020204" pitchFamily="34" charset="0"/>
              <a:cs typeface="Open Sans Light" panose="020B0306030504020204" pitchFamily="34" charset="0"/>
            </a:endParaRPr>
          </a:p>
          <a:p>
            <a:pPr>
              <a:lnSpc>
                <a:spcPct val="150000"/>
              </a:lnSpc>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When the user clicks VIEW button of any particular artist. The songs of the particular artist are displayed on the screen. The working behind this categorization is based on Database constraints used in database. </a:t>
            </a:r>
          </a:p>
          <a:p>
            <a:pPr>
              <a:lnSpc>
                <a:spcPct val="150000"/>
              </a:lnSpc>
            </a:pPr>
            <a:endParaRPr lang="en-US" sz="2400" dirty="0">
              <a:latin typeface="Open Sans Light" panose="020B0306030504020204" pitchFamily="34" charset="0"/>
              <a:ea typeface="Open Sans Light" panose="020B0306030504020204" pitchFamily="34" charset="0"/>
              <a:cs typeface="Open Sans Light" panose="020B0306030504020204" pitchFamily="34" charset="0"/>
            </a:endParaRPr>
          </a:p>
          <a:p>
            <a:pPr>
              <a:lnSpc>
                <a:spcPct val="150000"/>
              </a:lnSpc>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The particular ID of the artist is passed as a data when we click the view of the corresponding artist. The ID is then matched to the main database of the song where the artist ID corresponding the song present is displayed. </a:t>
            </a:r>
          </a:p>
          <a:p>
            <a:pPr>
              <a:lnSpc>
                <a:spcPct val="150000"/>
              </a:lnSpc>
            </a:pPr>
            <a:endParaRPr lang="en-US" sz="2400" dirty="0">
              <a:latin typeface="Open Sans Light" panose="020B0306030504020204" pitchFamily="34" charset="0"/>
              <a:ea typeface="Open Sans Light" panose="020B0306030504020204" pitchFamily="34" charset="0"/>
              <a:cs typeface="Open Sans Light" panose="020B0306030504020204" pitchFamily="34" charset="0"/>
            </a:endParaRPr>
          </a:p>
          <a:p>
            <a:pPr>
              <a:lnSpc>
                <a:spcPct val="150000"/>
              </a:lnSpc>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This way the segregation of songs is achieved through commands of </a:t>
            </a:r>
            <a:r>
              <a:rPr lang="en-US" sz="2400" dirty="0" err="1">
                <a:latin typeface="Open Sans Light" panose="020B0306030504020204" pitchFamily="34" charset="0"/>
                <a:ea typeface="Open Sans Light" panose="020B0306030504020204" pitchFamily="34" charset="0"/>
                <a:cs typeface="Open Sans Light" panose="020B0306030504020204" pitchFamily="34" charset="0"/>
              </a:rPr>
              <a:t>mysql</a:t>
            </a:r>
            <a:r>
              <a:rPr lang="en-US" sz="2400" dirty="0">
                <a:latin typeface="Open Sans Light" panose="020B0306030504020204" pitchFamily="34" charset="0"/>
                <a:ea typeface="Open Sans Light" panose="020B0306030504020204" pitchFamily="34" charset="0"/>
                <a:cs typeface="Open Sans Light" panose="020B0306030504020204" pitchFamily="34" charset="0"/>
              </a:rPr>
              <a:t>.</a:t>
            </a:r>
            <a:endParaRPr lang="en-IN" sz="2400" dirty="0">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21129918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919</TotalTime>
  <Words>1114</Words>
  <Application>Microsoft Office PowerPoint</Application>
  <PresentationFormat>Custom</PresentationFormat>
  <Paragraphs>136</Paragraphs>
  <Slides>36</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36</vt:i4>
      </vt:variant>
    </vt:vector>
  </HeadingPairs>
  <TitlesOfParts>
    <vt:vector size="48" baseType="lpstr">
      <vt:lpstr>Clear Sans Regular</vt:lpstr>
      <vt:lpstr>Arial</vt:lpstr>
      <vt:lpstr>Calibri</vt:lpstr>
      <vt:lpstr>Montserrat Bold</vt:lpstr>
      <vt:lpstr>Montserrat Light Bold</vt:lpstr>
      <vt:lpstr>Montserrat</vt:lpstr>
      <vt:lpstr>Montserrat Classic Bold</vt:lpstr>
      <vt:lpstr>Open Sans Light Bold</vt:lpstr>
      <vt:lpstr>Montserrat Light</vt:lpstr>
      <vt:lpstr>Open Sans Light</vt:lpstr>
      <vt:lpstr>Montserrat Classic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VIBRATO</dc:title>
  <dc:creator>SPARSH</dc:creator>
  <cp:lastModifiedBy>SPARSH WABHALE</cp:lastModifiedBy>
  <cp:revision>21</cp:revision>
  <dcterms:created xsi:type="dcterms:W3CDTF">2006-08-16T00:00:00Z</dcterms:created>
  <dcterms:modified xsi:type="dcterms:W3CDTF">2023-01-30T15:57:47Z</dcterms:modified>
  <dc:identifier>DAEhs_0qHVY</dc:identifier>
</cp:coreProperties>
</file>